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Barlow Condensed" panose="00000506000000000000" pitchFamily="2" charset="0"/>
      <p:regular r:id="rId37"/>
    </p:embeddedFont>
    <p:embeddedFont>
      <p:font typeface="Barlow Condensed Bold" panose="00000806000000000000" charset="0"/>
      <p:regular r:id="rId38"/>
    </p:embeddedFont>
    <p:embeddedFont>
      <p:font typeface="Canva Sans" panose="020B0604020202020204" charset="0"/>
      <p:regular r:id="rId39"/>
    </p:embeddedFont>
    <p:embeddedFont>
      <p:font typeface="Canva Sans Bold" panose="020B0604020202020204" charset="0"/>
      <p:regular r:id="rId40"/>
    </p:embeddedFont>
    <p:embeddedFont>
      <p:font typeface="Open Sans" panose="020B0606030504020204" pitchFamily="34" charset="0"/>
      <p:regular r:id="rId41"/>
    </p:embeddedFont>
    <p:embeddedFont>
      <p:font typeface="Open Sans Bold" panose="020B0806030504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5164" y="5143500"/>
            <a:ext cx="4215172" cy="4215172"/>
          </a:xfrm>
          <a:custGeom>
            <a:avLst/>
            <a:gdLst/>
            <a:ahLst/>
            <a:cxnLst/>
            <a:rect l="l" t="t" r="r" b="b"/>
            <a:pathLst>
              <a:path w="4215172" h="4215172">
                <a:moveTo>
                  <a:pt x="0" y="0"/>
                </a:moveTo>
                <a:lnTo>
                  <a:pt x="4215172" y="0"/>
                </a:lnTo>
                <a:lnTo>
                  <a:pt x="4215172" y="4215172"/>
                </a:lnTo>
                <a:lnTo>
                  <a:pt x="0" y="4215172"/>
                </a:lnTo>
                <a:lnTo>
                  <a:pt x="0" y="0"/>
                </a:lnTo>
                <a:close/>
              </a:path>
            </a:pathLst>
          </a:custGeom>
          <a:blipFill>
            <a:blip r:embed="rId2"/>
            <a:stretch>
              <a:fillRect/>
            </a:stretch>
          </a:blipFill>
        </p:spPr>
      </p:sp>
      <p:grpSp>
        <p:nvGrpSpPr>
          <p:cNvPr id="3" name="Group 3"/>
          <p:cNvGrpSpPr/>
          <p:nvPr/>
        </p:nvGrpSpPr>
        <p:grpSpPr>
          <a:xfrm>
            <a:off x="17749838" y="7527480"/>
            <a:ext cx="47625" cy="1740345"/>
            <a:chOff x="0" y="0"/>
            <a:chExt cx="12543" cy="458362"/>
          </a:xfrm>
        </p:grpSpPr>
        <p:sp>
          <p:nvSpPr>
            <p:cNvPr id="4" name="Freeform 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5" name="TextBox 5"/>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26281" y="0"/>
            <a:ext cx="1993817" cy="1993817"/>
          </a:xfrm>
          <a:custGeom>
            <a:avLst/>
            <a:gdLst/>
            <a:ahLst/>
            <a:cxnLst/>
            <a:rect l="l" t="t" r="r" b="b"/>
            <a:pathLst>
              <a:path w="1993817" h="1993817">
                <a:moveTo>
                  <a:pt x="0" y="0"/>
                </a:moveTo>
                <a:lnTo>
                  <a:pt x="1993817" y="0"/>
                </a:lnTo>
                <a:lnTo>
                  <a:pt x="1993817" y="1993817"/>
                </a:lnTo>
                <a:lnTo>
                  <a:pt x="0" y="1993817"/>
                </a:lnTo>
                <a:lnTo>
                  <a:pt x="0" y="0"/>
                </a:lnTo>
                <a:close/>
              </a:path>
            </a:pathLst>
          </a:custGeom>
          <a:blipFill>
            <a:blip r:embed="rId3"/>
            <a:stretch>
              <a:fillRect/>
            </a:stretch>
          </a:blipFill>
        </p:spPr>
      </p:sp>
      <p:sp>
        <p:nvSpPr>
          <p:cNvPr id="7" name="TextBox 7"/>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8" name="TextBox 8"/>
          <p:cNvSpPr txBox="1"/>
          <p:nvPr/>
        </p:nvSpPr>
        <p:spPr>
          <a:xfrm>
            <a:off x="1904634" y="2123373"/>
            <a:ext cx="15354666" cy="1998337"/>
          </a:xfrm>
          <a:prstGeom prst="rect">
            <a:avLst/>
          </a:prstGeom>
        </p:spPr>
        <p:txBody>
          <a:bodyPr lIns="0" tIns="0" rIns="0" bIns="0" rtlCol="0" anchor="t">
            <a:spAutoFit/>
          </a:bodyPr>
          <a:lstStyle/>
          <a:p>
            <a:pPr algn="ctr">
              <a:lnSpc>
                <a:spcPts val="16380"/>
              </a:lnSpc>
              <a:spcBef>
                <a:spcPct val="0"/>
              </a:spcBef>
            </a:pPr>
            <a:r>
              <a:rPr lang="en-US" sz="11700" b="1">
                <a:solidFill>
                  <a:srgbClr val="0692D4"/>
                </a:solidFill>
                <a:latin typeface="Barlow Condensed Bold"/>
                <a:ea typeface="Barlow Condensed Bold"/>
                <a:cs typeface="Barlow Condensed Bold"/>
                <a:sym typeface="Barlow Condensed Bold"/>
              </a:rPr>
              <a:t>Nhập môn khoa học dữ liệu</a:t>
            </a:r>
          </a:p>
        </p:txBody>
      </p:sp>
      <p:sp>
        <p:nvSpPr>
          <p:cNvPr id="9" name="TextBox 9"/>
          <p:cNvSpPr txBox="1"/>
          <p:nvPr/>
        </p:nvSpPr>
        <p:spPr>
          <a:xfrm>
            <a:off x="2320098" y="333375"/>
            <a:ext cx="13647804" cy="1552575"/>
          </a:xfrm>
          <a:prstGeom prst="rect">
            <a:avLst/>
          </a:prstGeom>
        </p:spPr>
        <p:txBody>
          <a:bodyPr lIns="0" tIns="0" rIns="0" bIns="0" rtlCol="0" anchor="t">
            <a:spAutoFit/>
          </a:bodyPr>
          <a:lstStyle/>
          <a:p>
            <a:pPr algn="ctr">
              <a:lnSpc>
                <a:spcPts val="12599"/>
              </a:lnSpc>
              <a:spcBef>
                <a:spcPct val="0"/>
              </a:spcBef>
            </a:pPr>
            <a:r>
              <a:rPr lang="en-US" sz="9000" b="1">
                <a:solidFill>
                  <a:srgbClr val="02CDFF"/>
                </a:solidFill>
                <a:latin typeface="Barlow Condensed Bold"/>
                <a:ea typeface="Barlow Condensed Bold"/>
                <a:cs typeface="Barlow Condensed Bold"/>
                <a:sym typeface="Barlow Condensed Bold"/>
              </a:rPr>
              <a:t>Báo cáo giữa kỳ </a:t>
            </a:r>
          </a:p>
        </p:txBody>
      </p:sp>
      <p:sp>
        <p:nvSpPr>
          <p:cNvPr id="10" name="TextBox 10"/>
          <p:cNvSpPr txBox="1"/>
          <p:nvPr/>
        </p:nvSpPr>
        <p:spPr>
          <a:xfrm>
            <a:off x="12582559" y="6994080"/>
            <a:ext cx="3663243" cy="533400"/>
          </a:xfrm>
          <a:prstGeom prst="rect">
            <a:avLst/>
          </a:prstGeom>
        </p:spPr>
        <p:txBody>
          <a:bodyPr lIns="0" tIns="0" rIns="0" bIns="0" rtlCol="0" anchor="t">
            <a:spAutoFit/>
          </a:bodyPr>
          <a:lstStyle/>
          <a:p>
            <a:pPr algn="ctr">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220110315 - Trịnh Tấn Hào</a:t>
            </a:r>
          </a:p>
        </p:txBody>
      </p:sp>
      <p:sp>
        <p:nvSpPr>
          <p:cNvPr id="11" name="TextBox 11"/>
          <p:cNvSpPr txBox="1"/>
          <p:nvPr/>
        </p:nvSpPr>
        <p:spPr>
          <a:xfrm>
            <a:off x="12563509" y="7663375"/>
            <a:ext cx="3934157" cy="533400"/>
          </a:xfrm>
          <a:prstGeom prst="rect">
            <a:avLst/>
          </a:prstGeom>
        </p:spPr>
        <p:txBody>
          <a:bodyPr lIns="0" tIns="0" rIns="0" bIns="0" rtlCol="0" anchor="t">
            <a:spAutoFit/>
          </a:bodyPr>
          <a:lstStyle/>
          <a:p>
            <a:pPr algn="ctr">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220110349 - Trần Vũ Khanh</a:t>
            </a:r>
          </a:p>
        </p:txBody>
      </p:sp>
      <p:sp>
        <p:nvSpPr>
          <p:cNvPr id="12" name="TextBox 12"/>
          <p:cNvSpPr txBox="1"/>
          <p:nvPr/>
        </p:nvSpPr>
        <p:spPr>
          <a:xfrm>
            <a:off x="12563509" y="8330125"/>
            <a:ext cx="3663243" cy="533436"/>
          </a:xfrm>
          <a:prstGeom prst="rect">
            <a:avLst/>
          </a:prstGeom>
        </p:spPr>
        <p:txBody>
          <a:bodyPr lIns="0" tIns="0" rIns="0" bIns="0" rtlCol="0" anchor="t">
            <a:spAutoFit/>
          </a:bodyPr>
          <a:lstStyle/>
          <a:p>
            <a:pPr algn="ctr">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220110315- Trịnh Tấn Hào</a:t>
            </a:r>
          </a:p>
        </p:txBody>
      </p:sp>
      <p:sp>
        <p:nvSpPr>
          <p:cNvPr id="13" name="TextBox 13"/>
          <p:cNvSpPr txBox="1"/>
          <p:nvPr/>
        </p:nvSpPr>
        <p:spPr>
          <a:xfrm>
            <a:off x="12421852" y="6074832"/>
            <a:ext cx="5866148" cy="748075"/>
          </a:xfrm>
          <a:prstGeom prst="rect">
            <a:avLst/>
          </a:prstGeom>
        </p:spPr>
        <p:txBody>
          <a:bodyPr lIns="0" tIns="0" rIns="0" bIns="0" rtlCol="0" anchor="t">
            <a:spAutoFit/>
          </a:bodyPr>
          <a:lstStyle/>
          <a:p>
            <a:pPr algn="l">
              <a:lnSpc>
                <a:spcPts val="6017"/>
              </a:lnSpc>
              <a:spcBef>
                <a:spcPct val="0"/>
              </a:spcBef>
            </a:pPr>
            <a:r>
              <a:rPr lang="en-US" sz="4298" b="1">
                <a:solidFill>
                  <a:srgbClr val="1F2020"/>
                </a:solidFill>
                <a:latin typeface="Barlow Condensed Bold"/>
                <a:ea typeface="Barlow Condensed Bold"/>
                <a:cs typeface="Barlow Condensed Bold"/>
                <a:sym typeface="Barlow Condensed Bold"/>
              </a:rPr>
              <a:t>Sinh viên thực hiện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80732" y="8032305"/>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nvGraphicFramePr>
        <p:xfrm>
          <a:off x="473110" y="2089150"/>
          <a:ext cx="7925205" cy="7998490"/>
        </p:xfrm>
        <a:graphic>
          <a:graphicData uri="http://schemas.openxmlformats.org/drawingml/2006/table">
            <a:tbl>
              <a:tblPr/>
              <a:tblGrid>
                <a:gridCol w="1585041">
                  <a:extLst>
                    <a:ext uri="{9D8B030D-6E8A-4147-A177-3AD203B41FA5}">
                      <a16:colId xmlns:a16="http://schemas.microsoft.com/office/drawing/2014/main" val="20000"/>
                    </a:ext>
                  </a:extLst>
                </a:gridCol>
                <a:gridCol w="1585041">
                  <a:extLst>
                    <a:ext uri="{9D8B030D-6E8A-4147-A177-3AD203B41FA5}">
                      <a16:colId xmlns:a16="http://schemas.microsoft.com/office/drawing/2014/main" val="20001"/>
                    </a:ext>
                  </a:extLst>
                </a:gridCol>
                <a:gridCol w="1585041">
                  <a:extLst>
                    <a:ext uri="{9D8B030D-6E8A-4147-A177-3AD203B41FA5}">
                      <a16:colId xmlns:a16="http://schemas.microsoft.com/office/drawing/2014/main" val="20002"/>
                    </a:ext>
                  </a:extLst>
                </a:gridCol>
                <a:gridCol w="1585041">
                  <a:extLst>
                    <a:ext uri="{9D8B030D-6E8A-4147-A177-3AD203B41FA5}">
                      <a16:colId xmlns:a16="http://schemas.microsoft.com/office/drawing/2014/main" val="20003"/>
                    </a:ext>
                  </a:extLst>
                </a:gridCol>
                <a:gridCol w="1585041">
                  <a:extLst>
                    <a:ext uri="{9D8B030D-6E8A-4147-A177-3AD203B41FA5}">
                      <a16:colId xmlns:a16="http://schemas.microsoft.com/office/drawing/2014/main" val="20004"/>
                    </a:ext>
                  </a:extLst>
                </a:gridCol>
              </a:tblGrid>
              <a:tr h="638936">
                <a:tc>
                  <a:txBody>
                    <a:bodyPr/>
                    <a:lstStyle/>
                    <a:p>
                      <a:pPr algn="l">
                        <a:lnSpc>
                          <a:spcPts val="2099"/>
                        </a:lnSpc>
                        <a:defRPr/>
                      </a:pPr>
                      <a:r>
                        <a:rPr lang="en-US" sz="1499">
                          <a:solidFill>
                            <a:srgbClr val="000000"/>
                          </a:solidFill>
                          <a:latin typeface="Canva Sans"/>
                          <a:ea typeface="Canva Sans"/>
                          <a:cs typeface="Canva Sans"/>
                          <a:sym typeface="Canva Sans"/>
                        </a:rPr>
                        <a:t>Cột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Fedesoriano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David Lapp</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Rashad Mammadov</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Mô tả</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4900">
                <a:tc>
                  <a:txBody>
                    <a:bodyPr/>
                    <a:lstStyle/>
                    <a:p>
                      <a:pPr algn="l">
                        <a:lnSpc>
                          <a:spcPts val="2099"/>
                        </a:lnSpc>
                        <a:defRPr/>
                      </a:pPr>
                      <a:r>
                        <a:rPr lang="en-US" sz="1499">
                          <a:solidFill>
                            <a:srgbClr val="000000"/>
                          </a:solidFill>
                          <a:latin typeface="Canva Sans"/>
                          <a:ea typeface="Canva Sans"/>
                          <a:cs typeface="Canva Sans"/>
                          <a:sym typeface="Canva Sans"/>
                        </a:rPr>
                        <a:t>Age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Tuổi bệnh nhân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Sex</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Giới tính (0: Nữ, 1: Nam)</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8936">
                <a:tc>
                  <a:txBody>
                    <a:bodyPr/>
                    <a:lstStyle/>
                    <a:p>
                      <a:pPr algn="l">
                        <a:lnSpc>
                          <a:spcPts val="2099"/>
                        </a:lnSpc>
                        <a:defRPr/>
                      </a:pPr>
                      <a:r>
                        <a:rPr lang="en-US" sz="1499">
                          <a:solidFill>
                            <a:srgbClr val="000000"/>
                          </a:solidFill>
                          <a:latin typeface="Canva Sans"/>
                          <a:ea typeface="Canva Sans"/>
                          <a:cs typeface="Canva Sans"/>
                          <a:sym typeface="Canva Sans"/>
                        </a:rPr>
                        <a:t>ChestPainType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Loại đau thắt ngực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RestingBP</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(trestbps)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Huyết áp lúc nghỉ (mmHg)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Cholesterol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(chol)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Mức cholesterol (mg/dl)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53899">
                <a:tc>
                  <a:txBody>
                    <a:bodyPr/>
                    <a:lstStyle/>
                    <a:p>
                      <a:pPr algn="l">
                        <a:lnSpc>
                          <a:spcPts val="2099"/>
                        </a:lnSpc>
                        <a:defRPr/>
                      </a:pPr>
                      <a:r>
                        <a:rPr lang="en-US" sz="1499">
                          <a:solidFill>
                            <a:srgbClr val="000000"/>
                          </a:solidFill>
                          <a:latin typeface="Canva Sans"/>
                          <a:ea typeface="Canva Sans"/>
                          <a:cs typeface="Canva Sans"/>
                          <a:sym typeface="Canva Sans"/>
                        </a:rPr>
                        <a:t>FastingBS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(fbs)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Đường huyết đói (&gt; 120 mg/dl = 1, ngược lại = 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RestingECG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(restecg)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Kết quả điện tâm đồ khi nghỉ</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MaxHR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(thalach)</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Nhịp tim tối đa đạt được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56779">
                <a:tc>
                  <a:txBody>
                    <a:bodyPr/>
                    <a:lstStyle/>
                    <a:p>
                      <a:pPr algn="l">
                        <a:lnSpc>
                          <a:spcPts val="2099"/>
                        </a:lnSpc>
                        <a:defRPr/>
                      </a:pPr>
                      <a:r>
                        <a:rPr lang="en-US" sz="1499">
                          <a:solidFill>
                            <a:srgbClr val="000000"/>
                          </a:solidFill>
                          <a:latin typeface="Canva Sans"/>
                          <a:ea typeface="Canva Sans"/>
                          <a:cs typeface="Canva Sans"/>
                          <a:sym typeface="Canva Sans"/>
                        </a:rPr>
                        <a:t>ExerciseAngina</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(exang)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Đau thắt ngực do gắng sức (1: Có, 0: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Oldpeak</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ST chênh lệch khi tập thể dục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7" name="TextBox 7"/>
          <p:cNvSpPr txBox="1"/>
          <p:nvPr/>
        </p:nvSpPr>
        <p:spPr>
          <a:xfrm>
            <a:off x="473110" y="355600"/>
            <a:ext cx="7105122" cy="1203325"/>
          </a:xfrm>
          <a:prstGeom prst="rect">
            <a:avLst/>
          </a:prstGeom>
        </p:spPr>
        <p:txBody>
          <a:bodyPr lIns="0" tIns="0" rIns="0" bIns="0" rtlCol="0" anchor="t">
            <a:spAutoFit/>
          </a:bodyPr>
          <a:lstStyle/>
          <a:p>
            <a:pPr algn="l">
              <a:lnSpc>
                <a:spcPts val="9799"/>
              </a:lnSpc>
              <a:spcBef>
                <a:spcPct val="0"/>
              </a:spcBef>
            </a:pPr>
            <a:r>
              <a:rPr lang="en-US" sz="6999" b="1">
                <a:solidFill>
                  <a:srgbClr val="02CDFF"/>
                </a:solidFill>
                <a:latin typeface="Barlow Condensed Bold"/>
                <a:ea typeface="Barlow Condensed Bold"/>
                <a:cs typeface="Barlow Condensed Bold"/>
                <a:sym typeface="Barlow Condensed Bold"/>
              </a:rPr>
              <a:t>Danh sách chi tiết cột</a:t>
            </a:r>
          </a:p>
        </p:txBody>
      </p:sp>
      <p:graphicFrame>
        <p:nvGraphicFramePr>
          <p:cNvPr id="8" name="Table 8"/>
          <p:cNvGraphicFramePr>
            <a:graphicFrameLocks noGrp="1"/>
          </p:cNvGraphicFramePr>
          <p:nvPr/>
        </p:nvGraphicFramePr>
        <p:xfrm>
          <a:off x="8674049" y="1218413"/>
          <a:ext cx="9230950" cy="7850172"/>
        </p:xfrm>
        <a:graphic>
          <a:graphicData uri="http://schemas.openxmlformats.org/drawingml/2006/table">
            <a:tbl>
              <a:tblPr/>
              <a:tblGrid>
                <a:gridCol w="1846190">
                  <a:extLst>
                    <a:ext uri="{9D8B030D-6E8A-4147-A177-3AD203B41FA5}">
                      <a16:colId xmlns:a16="http://schemas.microsoft.com/office/drawing/2014/main" val="20000"/>
                    </a:ext>
                  </a:extLst>
                </a:gridCol>
                <a:gridCol w="1846190">
                  <a:extLst>
                    <a:ext uri="{9D8B030D-6E8A-4147-A177-3AD203B41FA5}">
                      <a16:colId xmlns:a16="http://schemas.microsoft.com/office/drawing/2014/main" val="20001"/>
                    </a:ext>
                  </a:extLst>
                </a:gridCol>
                <a:gridCol w="1846190">
                  <a:extLst>
                    <a:ext uri="{9D8B030D-6E8A-4147-A177-3AD203B41FA5}">
                      <a16:colId xmlns:a16="http://schemas.microsoft.com/office/drawing/2014/main" val="20002"/>
                    </a:ext>
                  </a:extLst>
                </a:gridCol>
                <a:gridCol w="1846190">
                  <a:extLst>
                    <a:ext uri="{9D8B030D-6E8A-4147-A177-3AD203B41FA5}">
                      <a16:colId xmlns:a16="http://schemas.microsoft.com/office/drawing/2014/main" val="20003"/>
                    </a:ext>
                  </a:extLst>
                </a:gridCol>
                <a:gridCol w="1846190">
                  <a:extLst>
                    <a:ext uri="{9D8B030D-6E8A-4147-A177-3AD203B41FA5}">
                      <a16:colId xmlns:a16="http://schemas.microsoft.com/office/drawing/2014/main" val="20004"/>
                    </a:ext>
                  </a:extLst>
                </a:gridCol>
              </a:tblGrid>
              <a:tr h="634730">
                <a:tc>
                  <a:txBody>
                    <a:bodyPr/>
                    <a:lstStyle/>
                    <a:p>
                      <a:pPr algn="l">
                        <a:lnSpc>
                          <a:spcPts val="1959"/>
                        </a:lnSpc>
                        <a:defRPr/>
                      </a:pPr>
                      <a:r>
                        <a:rPr lang="en-US" sz="1399">
                          <a:solidFill>
                            <a:srgbClr val="000000"/>
                          </a:solidFill>
                          <a:latin typeface="Canva Sans"/>
                          <a:ea typeface="Canva Sans"/>
                          <a:cs typeface="Canva Sans"/>
                          <a:sym typeface="Canva Sans"/>
                        </a:rPr>
                        <a:t>ST_Slope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(slope)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Độ dốc ST trong ECG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39966">
                <a:tc>
                  <a:txBody>
                    <a:bodyPr/>
                    <a:lstStyle/>
                    <a:p>
                      <a:pPr algn="l">
                        <a:lnSpc>
                          <a:spcPts val="1959"/>
                        </a:lnSpc>
                        <a:defRPr/>
                      </a:pPr>
                      <a:r>
                        <a:rPr lang="en-US" sz="1399">
                          <a:solidFill>
                            <a:srgbClr val="000000"/>
                          </a:solidFill>
                          <a:latin typeface="Canva Sans"/>
                          <a:ea typeface="Canva Sans"/>
                          <a:cs typeface="Canva Sans"/>
                          <a:sym typeface="Canva Sans"/>
                        </a:rPr>
                        <a:t>Number of Vessels Colored</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(ca)</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Số mạch máu bị tô màu</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50298">
                <a:tc>
                  <a:txBody>
                    <a:bodyPr/>
                    <a:lstStyle/>
                    <a:p>
                      <a:pPr algn="l">
                        <a:lnSpc>
                          <a:spcPts val="1959"/>
                        </a:lnSpc>
                        <a:defRPr/>
                      </a:pPr>
                      <a:r>
                        <a:rPr lang="en-US" sz="1399">
                          <a:solidFill>
                            <a:srgbClr val="000000"/>
                          </a:solidFill>
                          <a:latin typeface="Canva Sans"/>
                          <a:ea typeface="Canva Sans"/>
                          <a:cs typeface="Canva Sans"/>
                          <a:sym typeface="Canva Sans"/>
                        </a:rPr>
                        <a:t>Thalassemia</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(thal)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Mức độ Thalassemia (3: Bình thường, 6: Khiếm khuyết cố định, 7: Khiếm khuyết có thể đảo ngược)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6731">
                <a:tc>
                  <a:txBody>
                    <a:bodyPr/>
                    <a:lstStyle/>
                    <a:p>
                      <a:pPr algn="l">
                        <a:lnSpc>
                          <a:spcPts val="1959"/>
                        </a:lnSpc>
                        <a:defRPr/>
                      </a:pPr>
                      <a:r>
                        <a:rPr lang="en-US" sz="1399">
                          <a:solidFill>
                            <a:srgbClr val="000000"/>
                          </a:solidFill>
                          <a:latin typeface="Canva Sans"/>
                          <a:ea typeface="Canva Sans"/>
                          <a:cs typeface="Canva Sans"/>
                          <a:sym typeface="Canva Sans"/>
                        </a:rPr>
                        <a:t>Obesity</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Chỉ số béo phì</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Smoking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hút thuốc không (1: Có, 0: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Alcohol Consumption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uống rượu không (1: Có, 0: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Exercise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tập thể dục thường xuyên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Stress Level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Mức độ căng thẳng của bệnh nhân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Family History</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tiền sử gia đình mắc bệnh tim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88622">
                <a:tc>
                  <a:txBody>
                    <a:bodyPr/>
                    <a:lstStyle/>
                    <a:p>
                      <a:pPr algn="l">
                        <a:lnSpc>
                          <a:spcPts val="1959"/>
                        </a:lnSpc>
                        <a:defRPr/>
                      </a:pPr>
                      <a:r>
                        <a:rPr lang="en-US" sz="1399">
                          <a:solidFill>
                            <a:srgbClr val="000000"/>
                          </a:solidFill>
                          <a:latin typeface="Canva Sans"/>
                          <a:ea typeface="Canva Sans"/>
                          <a:cs typeface="Canva Sans"/>
                          <a:sym typeface="Canva Sans"/>
                        </a:rPr>
                        <a:t>Heart Disease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(target)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Biến mục tiêu: 1 (Bệnh), 0 (Không bệnh)</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676"/>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Tiền xử lý dữ liệu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6343" y="2759435"/>
            <a:ext cx="16955314" cy="3242704"/>
          </a:xfrm>
          <a:custGeom>
            <a:avLst/>
            <a:gdLst/>
            <a:ahLst/>
            <a:cxnLst/>
            <a:rect l="l" t="t" r="r" b="b"/>
            <a:pathLst>
              <a:path w="16955314" h="3242704">
                <a:moveTo>
                  <a:pt x="0" y="0"/>
                </a:moveTo>
                <a:lnTo>
                  <a:pt x="16955314" y="0"/>
                </a:lnTo>
                <a:lnTo>
                  <a:pt x="16955314" y="3242704"/>
                </a:lnTo>
                <a:lnTo>
                  <a:pt x="0" y="3242704"/>
                </a:lnTo>
                <a:lnTo>
                  <a:pt x="0" y="0"/>
                </a:lnTo>
                <a:close/>
              </a:path>
            </a:pathLst>
          </a:custGeom>
          <a:blipFill>
            <a:blip r:embed="rId2"/>
            <a:stretch>
              <a:fillRect/>
            </a:stretch>
          </a:blipFill>
        </p:spPr>
      </p:sp>
      <p:sp>
        <p:nvSpPr>
          <p:cNvPr id="3" name="TextBox 3"/>
          <p:cNvSpPr txBox="1"/>
          <p:nvPr/>
        </p:nvSpPr>
        <p:spPr>
          <a:xfrm>
            <a:off x="1028700" y="914400"/>
            <a:ext cx="13647804" cy="873125"/>
          </a:xfrm>
          <a:prstGeom prst="rect">
            <a:avLst/>
          </a:prstGeom>
        </p:spPr>
        <p:txBody>
          <a:bodyPr lIns="0" tIns="0" rIns="0" bIns="0" rtlCol="0" anchor="t">
            <a:spAutoFit/>
          </a:bodyPr>
          <a:lstStyle/>
          <a:p>
            <a:pPr algn="l">
              <a:lnSpc>
                <a:spcPts val="7000"/>
              </a:lnSpc>
            </a:pPr>
            <a:r>
              <a:rPr lang="en-US" sz="5000" b="1">
                <a:solidFill>
                  <a:srgbClr val="02CDFF"/>
                </a:solidFill>
                <a:latin typeface="Barlow Condensed Bold"/>
                <a:ea typeface="Barlow Condensed Bold"/>
                <a:cs typeface="Barlow Condensed Bold"/>
                <a:sym typeface="Barlow Condensed Bold"/>
              </a:rPr>
              <a:t>Tiền xử lý dữ liệu </a:t>
            </a:r>
          </a:p>
        </p:txBody>
      </p:sp>
      <p:sp>
        <p:nvSpPr>
          <p:cNvPr id="4" name="TextBox 4"/>
          <p:cNvSpPr txBox="1"/>
          <p:nvPr/>
        </p:nvSpPr>
        <p:spPr>
          <a:xfrm>
            <a:off x="1028700" y="1886310"/>
            <a:ext cx="13647804" cy="873125"/>
          </a:xfrm>
          <a:prstGeom prst="rect">
            <a:avLst/>
          </a:prstGeom>
        </p:spPr>
        <p:txBody>
          <a:bodyPr lIns="0" tIns="0" rIns="0" bIns="0" rtlCol="0" anchor="t">
            <a:spAutoFit/>
          </a:bodyPr>
          <a:lstStyle/>
          <a:p>
            <a:pPr algn="l">
              <a:lnSpc>
                <a:spcPts val="7000"/>
              </a:lnSpc>
            </a:pPr>
            <a:r>
              <a:rPr lang="en-US" sz="5000">
                <a:solidFill>
                  <a:srgbClr val="02CDFF"/>
                </a:solidFill>
                <a:latin typeface="Barlow Condensed"/>
                <a:ea typeface="Barlow Condensed"/>
                <a:cs typeface="Barlow Condensed"/>
                <a:sym typeface="Barlow Condensed"/>
              </a:rPr>
              <a:t>Dataset 01: </a:t>
            </a:r>
          </a:p>
        </p:txBody>
      </p:sp>
      <p:sp>
        <p:nvSpPr>
          <p:cNvPr id="5" name="TextBox 5"/>
          <p:cNvSpPr txBox="1"/>
          <p:nvPr/>
        </p:nvSpPr>
        <p:spPr>
          <a:xfrm>
            <a:off x="1456475" y="5797537"/>
            <a:ext cx="15375050" cy="3664623"/>
          </a:xfrm>
          <a:prstGeom prst="rect">
            <a:avLst/>
          </a:prstGeom>
        </p:spPr>
        <p:txBody>
          <a:bodyPr lIns="0" tIns="0" rIns="0" bIns="0" rtlCol="0" anchor="t">
            <a:spAutoFit/>
          </a:bodyPr>
          <a:lstStyle/>
          <a:p>
            <a:pPr algn="just">
              <a:lnSpc>
                <a:spcPts val="3287"/>
              </a:lnSpc>
              <a:spcBef>
                <a:spcPct val="0"/>
              </a:spcBef>
            </a:pPr>
            <a:r>
              <a:rPr lang="en-US" sz="2348">
                <a:solidFill>
                  <a:srgbClr val="000000"/>
                </a:solidFill>
                <a:latin typeface="Canva Sans"/>
                <a:ea typeface="Canva Sans"/>
                <a:cs typeface="Canva Sans"/>
                <a:sym typeface="Canva Sans"/>
              </a:rPr>
              <a:t> Chuyển đổi dữ liệu danh mục (Sex, ChestPainType, RestingECG, ST_Slope, ExerciseAngina) thành số.</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 Xử lý giá trị thiếu (Cholesterol) bằng KNN Imputer.</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 Chuẩn hóa biến số (thalach) bằng MinMaxScaler.</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 Xóa các dòng dữ liệu trùng lặp.</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 Lưu dữ liệu đã tiền xử lý vào file mới.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82149"/>
            <a:ext cx="17025592" cy="3319991"/>
          </a:xfrm>
          <a:custGeom>
            <a:avLst/>
            <a:gdLst/>
            <a:ahLst/>
            <a:cxnLst/>
            <a:rect l="l" t="t" r="r" b="b"/>
            <a:pathLst>
              <a:path w="17025592" h="3319991">
                <a:moveTo>
                  <a:pt x="0" y="0"/>
                </a:moveTo>
                <a:lnTo>
                  <a:pt x="17025592" y="0"/>
                </a:lnTo>
                <a:lnTo>
                  <a:pt x="17025592" y="3319990"/>
                </a:lnTo>
                <a:lnTo>
                  <a:pt x="0" y="3319990"/>
                </a:lnTo>
                <a:lnTo>
                  <a:pt x="0" y="0"/>
                </a:lnTo>
                <a:close/>
              </a:path>
            </a:pathLst>
          </a:custGeom>
          <a:blipFill>
            <a:blip r:embed="rId2"/>
            <a:stretch>
              <a:fillRect/>
            </a:stretch>
          </a:blipFill>
        </p:spPr>
      </p:sp>
      <p:sp>
        <p:nvSpPr>
          <p:cNvPr id="3" name="TextBox 3"/>
          <p:cNvSpPr txBox="1"/>
          <p:nvPr/>
        </p:nvSpPr>
        <p:spPr>
          <a:xfrm>
            <a:off x="1028700" y="914400"/>
            <a:ext cx="13647804" cy="873125"/>
          </a:xfrm>
          <a:prstGeom prst="rect">
            <a:avLst/>
          </a:prstGeom>
        </p:spPr>
        <p:txBody>
          <a:bodyPr lIns="0" tIns="0" rIns="0" bIns="0" rtlCol="0" anchor="t">
            <a:spAutoFit/>
          </a:bodyPr>
          <a:lstStyle/>
          <a:p>
            <a:pPr algn="l">
              <a:lnSpc>
                <a:spcPts val="7000"/>
              </a:lnSpc>
            </a:pPr>
            <a:r>
              <a:rPr lang="en-US" sz="5000" b="1">
                <a:solidFill>
                  <a:srgbClr val="02CDFF"/>
                </a:solidFill>
                <a:latin typeface="Barlow Condensed Bold"/>
                <a:ea typeface="Barlow Condensed Bold"/>
                <a:cs typeface="Barlow Condensed Bold"/>
                <a:sym typeface="Barlow Condensed Bold"/>
              </a:rPr>
              <a:t>Tiền xử lý dữ liệu </a:t>
            </a:r>
          </a:p>
        </p:txBody>
      </p:sp>
      <p:sp>
        <p:nvSpPr>
          <p:cNvPr id="4" name="TextBox 4"/>
          <p:cNvSpPr txBox="1"/>
          <p:nvPr/>
        </p:nvSpPr>
        <p:spPr>
          <a:xfrm>
            <a:off x="1028700" y="1886310"/>
            <a:ext cx="13647804" cy="873125"/>
          </a:xfrm>
          <a:prstGeom prst="rect">
            <a:avLst/>
          </a:prstGeom>
        </p:spPr>
        <p:txBody>
          <a:bodyPr lIns="0" tIns="0" rIns="0" bIns="0" rtlCol="0" anchor="t">
            <a:spAutoFit/>
          </a:bodyPr>
          <a:lstStyle/>
          <a:p>
            <a:pPr algn="l">
              <a:lnSpc>
                <a:spcPts val="7000"/>
              </a:lnSpc>
            </a:pPr>
            <a:r>
              <a:rPr lang="en-US" sz="5000">
                <a:solidFill>
                  <a:srgbClr val="02CDFF"/>
                </a:solidFill>
                <a:latin typeface="Barlow Condensed"/>
                <a:ea typeface="Barlow Condensed"/>
                <a:cs typeface="Barlow Condensed"/>
                <a:sym typeface="Barlow Condensed"/>
              </a:rPr>
              <a:t>Dataset 02: </a:t>
            </a:r>
          </a:p>
        </p:txBody>
      </p:sp>
      <p:sp>
        <p:nvSpPr>
          <p:cNvPr id="5" name="TextBox 5"/>
          <p:cNvSpPr txBox="1"/>
          <p:nvPr/>
        </p:nvSpPr>
        <p:spPr>
          <a:xfrm>
            <a:off x="1456475" y="5964039"/>
            <a:ext cx="15375050" cy="2435898"/>
          </a:xfrm>
          <a:prstGeom prst="rect">
            <a:avLst/>
          </a:prstGeom>
        </p:spPr>
        <p:txBody>
          <a:bodyPr lIns="0" tIns="0" rIns="0" bIns="0" rtlCol="0" anchor="t">
            <a:spAutoFit/>
          </a:bodyPr>
          <a:lstStyle/>
          <a:p>
            <a:pPr algn="just">
              <a:lnSpc>
                <a:spcPts val="3287"/>
              </a:lnSpc>
              <a:spcBef>
                <a:spcPct val="0"/>
              </a:spcBef>
            </a:pPr>
            <a:r>
              <a:rPr lang="en-US" sz="2348">
                <a:solidFill>
                  <a:srgbClr val="000000"/>
                </a:solidFill>
                <a:latin typeface="Canva Sans"/>
                <a:ea typeface="Canva Sans"/>
                <a:cs typeface="Canva Sans"/>
                <a:sym typeface="Canva Sans"/>
              </a:rPr>
              <a:t>Xóa cột không cần thiết: ca, thal</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Xử lý dữ liệu thiếu: Kiểm tra và điền giá trị NaN bằng trung vị.</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Xóa dữ liệu trùng lặp: Kiểm tra và loại bỏ dòng trùng.</a:t>
            </a:r>
          </a:p>
          <a:p>
            <a:pPr algn="just">
              <a:lnSpc>
                <a:spcPts val="3287"/>
              </a:lnSpc>
              <a:spcBef>
                <a:spcPct val="0"/>
              </a:spcBef>
            </a:pPr>
            <a:endParaRPr lang="en-US" sz="2348">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78998"/>
            <a:ext cx="17041751" cy="3323141"/>
          </a:xfrm>
          <a:custGeom>
            <a:avLst/>
            <a:gdLst/>
            <a:ahLst/>
            <a:cxnLst/>
            <a:rect l="l" t="t" r="r" b="b"/>
            <a:pathLst>
              <a:path w="17041751" h="3323141">
                <a:moveTo>
                  <a:pt x="0" y="0"/>
                </a:moveTo>
                <a:lnTo>
                  <a:pt x="17041751" y="0"/>
                </a:lnTo>
                <a:lnTo>
                  <a:pt x="17041751" y="3323141"/>
                </a:lnTo>
                <a:lnTo>
                  <a:pt x="0" y="3323141"/>
                </a:lnTo>
                <a:lnTo>
                  <a:pt x="0" y="0"/>
                </a:lnTo>
                <a:close/>
              </a:path>
            </a:pathLst>
          </a:custGeom>
          <a:blipFill>
            <a:blip r:embed="rId2"/>
            <a:stretch>
              <a:fillRect/>
            </a:stretch>
          </a:blipFill>
        </p:spPr>
      </p:sp>
      <p:sp>
        <p:nvSpPr>
          <p:cNvPr id="3" name="TextBox 3"/>
          <p:cNvSpPr txBox="1"/>
          <p:nvPr/>
        </p:nvSpPr>
        <p:spPr>
          <a:xfrm>
            <a:off x="1028700" y="914400"/>
            <a:ext cx="13647804" cy="873125"/>
          </a:xfrm>
          <a:prstGeom prst="rect">
            <a:avLst/>
          </a:prstGeom>
        </p:spPr>
        <p:txBody>
          <a:bodyPr lIns="0" tIns="0" rIns="0" bIns="0" rtlCol="0" anchor="t">
            <a:spAutoFit/>
          </a:bodyPr>
          <a:lstStyle/>
          <a:p>
            <a:pPr algn="l">
              <a:lnSpc>
                <a:spcPts val="7000"/>
              </a:lnSpc>
            </a:pPr>
            <a:r>
              <a:rPr lang="en-US" sz="5000" b="1">
                <a:solidFill>
                  <a:srgbClr val="02CDFF"/>
                </a:solidFill>
                <a:latin typeface="Barlow Condensed Bold"/>
                <a:ea typeface="Barlow Condensed Bold"/>
                <a:cs typeface="Barlow Condensed Bold"/>
                <a:sym typeface="Barlow Condensed Bold"/>
              </a:rPr>
              <a:t>Tiền xử lý dữ liệu </a:t>
            </a:r>
          </a:p>
        </p:txBody>
      </p:sp>
      <p:sp>
        <p:nvSpPr>
          <p:cNvPr id="4" name="TextBox 4"/>
          <p:cNvSpPr txBox="1"/>
          <p:nvPr/>
        </p:nvSpPr>
        <p:spPr>
          <a:xfrm>
            <a:off x="1028700" y="1886310"/>
            <a:ext cx="13647804" cy="873125"/>
          </a:xfrm>
          <a:prstGeom prst="rect">
            <a:avLst/>
          </a:prstGeom>
        </p:spPr>
        <p:txBody>
          <a:bodyPr lIns="0" tIns="0" rIns="0" bIns="0" rtlCol="0" anchor="t">
            <a:spAutoFit/>
          </a:bodyPr>
          <a:lstStyle/>
          <a:p>
            <a:pPr algn="l">
              <a:lnSpc>
                <a:spcPts val="7000"/>
              </a:lnSpc>
            </a:pPr>
            <a:r>
              <a:rPr lang="en-US" sz="5000">
                <a:solidFill>
                  <a:srgbClr val="02CDFF"/>
                </a:solidFill>
                <a:latin typeface="Barlow Condensed"/>
                <a:ea typeface="Barlow Condensed"/>
                <a:cs typeface="Barlow Condensed"/>
                <a:sym typeface="Barlow Condensed"/>
              </a:rPr>
              <a:t>Dataset 03: </a:t>
            </a:r>
          </a:p>
        </p:txBody>
      </p:sp>
      <p:sp>
        <p:nvSpPr>
          <p:cNvPr id="5" name="TextBox 5"/>
          <p:cNvSpPr txBox="1"/>
          <p:nvPr/>
        </p:nvSpPr>
        <p:spPr>
          <a:xfrm>
            <a:off x="1713209" y="6173589"/>
            <a:ext cx="15375050" cy="388023"/>
          </a:xfrm>
          <a:prstGeom prst="rect">
            <a:avLst/>
          </a:prstGeom>
        </p:spPr>
        <p:txBody>
          <a:bodyPr lIns="0" tIns="0" rIns="0" bIns="0" rtlCol="0" anchor="t">
            <a:spAutoFit/>
          </a:bodyPr>
          <a:lstStyle/>
          <a:p>
            <a:pPr algn="just">
              <a:lnSpc>
                <a:spcPts val="3287"/>
              </a:lnSpc>
              <a:spcBef>
                <a:spcPct val="0"/>
              </a:spcBef>
            </a:pPr>
            <a:r>
              <a:rPr lang="en-US" sz="2348">
                <a:solidFill>
                  <a:srgbClr val="000000"/>
                </a:solidFill>
                <a:latin typeface="Canva Sans"/>
                <a:ea typeface="Canva Sans"/>
                <a:cs typeface="Canva Sans"/>
                <a:sym typeface="Canva Sans"/>
              </a:rPr>
              <a:t>Đổi tên các cột theo chuẩn, xóa các cột không cần thiết.</a:t>
            </a:r>
          </a:p>
        </p:txBody>
      </p:sp>
      <p:sp>
        <p:nvSpPr>
          <p:cNvPr id="6" name="TextBox 6"/>
          <p:cNvSpPr txBox="1"/>
          <p:nvPr/>
        </p:nvSpPr>
        <p:spPr>
          <a:xfrm>
            <a:off x="1713209" y="6886165"/>
            <a:ext cx="10005950" cy="387985"/>
          </a:xfrm>
          <a:prstGeom prst="rect">
            <a:avLst/>
          </a:prstGeom>
        </p:spPr>
        <p:txBody>
          <a:bodyPr lIns="0" tIns="0" rIns="0" bIns="0" rtlCol="0" anchor="t">
            <a:spAutoFit/>
          </a:bodyPr>
          <a:lstStyle/>
          <a:p>
            <a:pPr algn="l">
              <a:lnSpc>
                <a:spcPts val="3289"/>
              </a:lnSpc>
              <a:spcBef>
                <a:spcPct val="0"/>
              </a:spcBef>
            </a:pPr>
            <a:r>
              <a:rPr lang="en-US" sz="2349">
                <a:solidFill>
                  <a:srgbClr val="000000"/>
                </a:solidFill>
                <a:latin typeface="Canva Sans"/>
                <a:ea typeface="Canva Sans"/>
                <a:cs typeface="Canva Sans"/>
                <a:sym typeface="Canva Sans"/>
              </a:rPr>
              <a:t>Xử lý giá trị thiếu (Cholesterol, slope, oldpeak) bằng KNN Imputer.</a:t>
            </a:r>
          </a:p>
        </p:txBody>
      </p:sp>
      <p:sp>
        <p:nvSpPr>
          <p:cNvPr id="7" name="TextBox 7"/>
          <p:cNvSpPr txBox="1"/>
          <p:nvPr/>
        </p:nvSpPr>
        <p:spPr>
          <a:xfrm>
            <a:off x="1713209" y="7598702"/>
            <a:ext cx="9462041" cy="387985"/>
          </a:xfrm>
          <a:prstGeom prst="rect">
            <a:avLst/>
          </a:prstGeom>
        </p:spPr>
        <p:txBody>
          <a:bodyPr lIns="0" tIns="0" rIns="0" bIns="0" rtlCol="0" anchor="t">
            <a:spAutoFit/>
          </a:bodyPr>
          <a:lstStyle/>
          <a:p>
            <a:pPr algn="l">
              <a:lnSpc>
                <a:spcPts val="3289"/>
              </a:lnSpc>
              <a:spcBef>
                <a:spcPct val="0"/>
              </a:spcBef>
            </a:pPr>
            <a:r>
              <a:rPr lang="en-US" sz="2349">
                <a:solidFill>
                  <a:srgbClr val="000000"/>
                </a:solidFill>
                <a:latin typeface="Canva Sans"/>
                <a:ea typeface="Canva Sans"/>
                <a:cs typeface="Canva Sans"/>
                <a:sym typeface="Canva Sans"/>
              </a:rPr>
              <a:t>Chuẩn hóa biến số (thalach) bằng MinMaxScaler.</a:t>
            </a:r>
          </a:p>
        </p:txBody>
      </p:sp>
      <p:sp>
        <p:nvSpPr>
          <p:cNvPr id="8" name="TextBox 8"/>
          <p:cNvSpPr txBox="1"/>
          <p:nvPr/>
        </p:nvSpPr>
        <p:spPr>
          <a:xfrm>
            <a:off x="1713209" y="8158137"/>
            <a:ext cx="8011280" cy="797560"/>
          </a:xfrm>
          <a:prstGeom prst="rect">
            <a:avLst/>
          </a:prstGeom>
        </p:spPr>
        <p:txBody>
          <a:bodyPr lIns="0" tIns="0" rIns="0" bIns="0" rtlCol="0" anchor="t">
            <a:spAutoFit/>
          </a:bodyPr>
          <a:lstStyle/>
          <a:p>
            <a:pPr algn="just">
              <a:lnSpc>
                <a:spcPts val="3289"/>
              </a:lnSpc>
              <a:spcBef>
                <a:spcPct val="0"/>
              </a:spcBef>
            </a:pPr>
            <a:r>
              <a:rPr lang="en-US" sz="2349">
                <a:solidFill>
                  <a:srgbClr val="000000"/>
                </a:solidFill>
                <a:latin typeface="Canva Sans"/>
                <a:ea typeface="Canva Sans"/>
                <a:cs typeface="Canva Sans"/>
                <a:sym typeface="Canva Sans"/>
              </a:rPr>
              <a:t>Xóa các dòng dữ liệu trùng lặp.</a:t>
            </a:r>
          </a:p>
          <a:p>
            <a:pPr algn="just">
              <a:lnSpc>
                <a:spcPts val="3289"/>
              </a:lnSpc>
              <a:spcBef>
                <a:spcPct val="0"/>
              </a:spcBef>
            </a:pPr>
            <a:endParaRPr lang="en-US" sz="2349">
              <a:solidFill>
                <a:srgbClr val="000000"/>
              </a:solidFill>
              <a:latin typeface="Canva Sans"/>
              <a:ea typeface="Canva Sans"/>
              <a:cs typeface="Canva Sans"/>
              <a:sym typeface="Canva Sans"/>
            </a:endParaRPr>
          </a:p>
        </p:txBody>
      </p:sp>
      <p:sp>
        <p:nvSpPr>
          <p:cNvPr id="9" name="TextBox 9"/>
          <p:cNvSpPr txBox="1"/>
          <p:nvPr/>
        </p:nvSpPr>
        <p:spPr>
          <a:xfrm>
            <a:off x="1713209" y="8742655"/>
            <a:ext cx="5236766" cy="387985"/>
          </a:xfrm>
          <a:prstGeom prst="rect">
            <a:avLst/>
          </a:prstGeom>
        </p:spPr>
        <p:txBody>
          <a:bodyPr lIns="0" tIns="0" rIns="0" bIns="0" rtlCol="0" anchor="t">
            <a:spAutoFit/>
          </a:bodyPr>
          <a:lstStyle/>
          <a:p>
            <a:pPr algn="ctr">
              <a:lnSpc>
                <a:spcPts val="3289"/>
              </a:lnSpc>
              <a:spcBef>
                <a:spcPct val="0"/>
              </a:spcBef>
            </a:pPr>
            <a:r>
              <a:rPr lang="en-US" sz="2349">
                <a:solidFill>
                  <a:srgbClr val="000000"/>
                </a:solidFill>
                <a:latin typeface="Canva Sans"/>
                <a:ea typeface="Canva Sans"/>
                <a:cs typeface="Canva Sans"/>
                <a:sym typeface="Canva Sans"/>
              </a:rPr>
              <a:t>Lưu dữ liệu đã tiền xử lý vào file mới.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Phân tích khám phá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302127" y="3121204"/>
            <a:ext cx="14132762" cy="4790449"/>
          </a:xfrm>
          <a:custGeom>
            <a:avLst/>
            <a:gdLst/>
            <a:ahLst/>
            <a:cxnLst/>
            <a:rect l="l" t="t" r="r" b="b"/>
            <a:pathLst>
              <a:path w="14132762" h="4790449">
                <a:moveTo>
                  <a:pt x="0" y="0"/>
                </a:moveTo>
                <a:lnTo>
                  <a:pt x="14132762" y="0"/>
                </a:lnTo>
                <a:lnTo>
                  <a:pt x="14132762" y="4790449"/>
                </a:lnTo>
                <a:lnTo>
                  <a:pt x="0" y="4790449"/>
                </a:lnTo>
                <a:lnTo>
                  <a:pt x="0" y="0"/>
                </a:lnTo>
                <a:close/>
              </a:path>
            </a:pathLst>
          </a:custGeom>
          <a:blipFill>
            <a:blip r:embed="rId2"/>
            <a:stretch>
              <a:fillRect l="-7446" b="-21248"/>
            </a:stretch>
          </a:blipFill>
        </p:spPr>
      </p:sp>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7" name="TextBox 7"/>
          <p:cNvSpPr txBox="1"/>
          <p:nvPr/>
        </p:nvSpPr>
        <p:spPr>
          <a:xfrm>
            <a:off x="2302127" y="1324355"/>
            <a:ext cx="3679865" cy="976631"/>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 Số lượng mẫu: 2000</a:t>
            </a:r>
          </a:p>
          <a:p>
            <a:pPr algn="l">
              <a:lnSpc>
                <a:spcPts val="3919"/>
              </a:lnSpc>
              <a:spcBef>
                <a:spcPct val="0"/>
              </a:spcBef>
            </a:pPr>
            <a:r>
              <a:rPr lang="en-US" sz="2799">
                <a:solidFill>
                  <a:srgbClr val="000000"/>
                </a:solidFill>
                <a:latin typeface="Canva Sans"/>
                <a:ea typeface="Canva Sans"/>
                <a:cs typeface="Canva Sans"/>
                <a:sym typeface="Canva Sans"/>
              </a:rPr>
              <a:t>- Số đặc trưng: 12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302127" y="1245559"/>
            <a:ext cx="13859344" cy="3897941"/>
          </a:xfrm>
          <a:custGeom>
            <a:avLst/>
            <a:gdLst/>
            <a:ahLst/>
            <a:cxnLst/>
            <a:rect l="l" t="t" r="r" b="b"/>
            <a:pathLst>
              <a:path w="13859344" h="3897941">
                <a:moveTo>
                  <a:pt x="0" y="0"/>
                </a:moveTo>
                <a:lnTo>
                  <a:pt x="13859344" y="0"/>
                </a:lnTo>
                <a:lnTo>
                  <a:pt x="13859344" y="3897941"/>
                </a:lnTo>
                <a:lnTo>
                  <a:pt x="0" y="3897941"/>
                </a:lnTo>
                <a:lnTo>
                  <a:pt x="0" y="0"/>
                </a:lnTo>
                <a:close/>
              </a:path>
            </a:pathLst>
          </a:custGeom>
          <a:blipFill>
            <a:blip r:embed="rId2"/>
            <a:stretch>
              <a:fillRect/>
            </a:stretch>
          </a:blipFill>
        </p:spPr>
      </p:sp>
      <p:sp>
        <p:nvSpPr>
          <p:cNvPr id="6" name="Freeform 6"/>
          <p:cNvSpPr/>
          <p:nvPr/>
        </p:nvSpPr>
        <p:spPr>
          <a:xfrm>
            <a:off x="3250021" y="5461256"/>
            <a:ext cx="13118883" cy="4132448"/>
          </a:xfrm>
          <a:custGeom>
            <a:avLst/>
            <a:gdLst/>
            <a:ahLst/>
            <a:cxnLst/>
            <a:rect l="l" t="t" r="r" b="b"/>
            <a:pathLst>
              <a:path w="13118883" h="4132448">
                <a:moveTo>
                  <a:pt x="0" y="0"/>
                </a:moveTo>
                <a:lnTo>
                  <a:pt x="13118883" y="0"/>
                </a:lnTo>
                <a:lnTo>
                  <a:pt x="13118883" y="4132448"/>
                </a:lnTo>
                <a:lnTo>
                  <a:pt x="0" y="4132448"/>
                </a:lnTo>
                <a:lnTo>
                  <a:pt x="0" y="0"/>
                </a:lnTo>
                <a:close/>
              </a:path>
            </a:pathLst>
          </a:custGeom>
          <a:blipFill>
            <a:blip r:embed="rId3"/>
            <a:stretch>
              <a:fillRect/>
            </a:stretch>
          </a:blipFill>
        </p:spPr>
      </p:sp>
      <p:sp>
        <p:nvSpPr>
          <p:cNvPr id="7" name="Freeform 7"/>
          <p:cNvSpPr/>
          <p:nvPr/>
        </p:nvSpPr>
        <p:spPr>
          <a:xfrm>
            <a:off x="418953" y="6764497"/>
            <a:ext cx="2503328" cy="2503328"/>
          </a:xfrm>
          <a:custGeom>
            <a:avLst/>
            <a:gdLst/>
            <a:ahLst/>
            <a:cxnLst/>
            <a:rect l="l" t="t" r="r" b="b"/>
            <a:pathLst>
              <a:path w="2503328" h="2503328">
                <a:moveTo>
                  <a:pt x="0" y="0"/>
                </a:moveTo>
                <a:lnTo>
                  <a:pt x="2503329" y="0"/>
                </a:lnTo>
                <a:lnTo>
                  <a:pt x="2503329" y="2503328"/>
                </a:lnTo>
                <a:lnTo>
                  <a:pt x="0" y="2503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9108" y="1421765"/>
            <a:ext cx="15611053" cy="6912257"/>
          </a:xfrm>
          <a:custGeom>
            <a:avLst/>
            <a:gdLst/>
            <a:ahLst/>
            <a:cxnLst/>
            <a:rect l="l" t="t" r="r" b="b"/>
            <a:pathLst>
              <a:path w="15611053" h="6912257">
                <a:moveTo>
                  <a:pt x="0" y="0"/>
                </a:moveTo>
                <a:lnTo>
                  <a:pt x="15611053" y="0"/>
                </a:lnTo>
                <a:lnTo>
                  <a:pt x="15611053" y="6912257"/>
                </a:lnTo>
                <a:lnTo>
                  <a:pt x="0" y="6912257"/>
                </a:lnTo>
                <a:lnTo>
                  <a:pt x="0" y="0"/>
                </a:lnTo>
                <a:close/>
              </a:path>
            </a:pathLst>
          </a:custGeom>
          <a:blipFill>
            <a:blip r:embed="rId2"/>
            <a:stretch>
              <a:fillRect t="-297" b="-1615"/>
            </a:stretch>
          </a:blipFill>
        </p:spPr>
      </p:sp>
      <p:sp>
        <p:nvSpPr>
          <p:cNvPr id="6" name="TextBox 6"/>
          <p:cNvSpPr txBox="1"/>
          <p:nvPr/>
        </p:nvSpPr>
        <p:spPr>
          <a:xfrm>
            <a:off x="1028700" y="683980"/>
            <a:ext cx="4408884"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độ tuổi (age)</a:t>
            </a:r>
          </a:p>
        </p:txBody>
      </p:sp>
      <p:sp>
        <p:nvSpPr>
          <p:cNvPr id="7" name="TextBox 7"/>
          <p:cNvSpPr txBox="1"/>
          <p:nvPr/>
        </p:nvSpPr>
        <p:spPr>
          <a:xfrm>
            <a:off x="1233377" y="8034073"/>
            <a:ext cx="15130224" cy="1507027"/>
          </a:xfrm>
          <a:prstGeom prst="rect">
            <a:avLst/>
          </a:prstGeom>
        </p:spPr>
        <p:txBody>
          <a:bodyPr lIns="0" tIns="0" rIns="0" bIns="0" rtlCol="0" anchor="t">
            <a:spAutoFit/>
          </a:bodyPr>
          <a:lstStyle/>
          <a:p>
            <a:pPr marL="468122" lvl="1" indent="-234061" algn="l">
              <a:lnSpc>
                <a:spcPts val="3035"/>
              </a:lnSpc>
              <a:buFont typeface="Arial"/>
              <a:buChar char="•"/>
            </a:pPr>
            <a:r>
              <a:rPr lang="en-US" sz="2168">
                <a:solidFill>
                  <a:srgbClr val="000000"/>
                </a:solidFill>
                <a:latin typeface="Canva Sans"/>
                <a:ea typeface="Canva Sans"/>
                <a:cs typeface="Canva Sans"/>
                <a:sym typeface="Canva Sans"/>
              </a:rPr>
              <a:t>50% dữ liệu tập trung vào khoảng 45-60 tuổi.</a:t>
            </a:r>
          </a:p>
          <a:p>
            <a:pPr marL="468122" lvl="1" indent="-234061" algn="l">
              <a:lnSpc>
                <a:spcPts val="3035"/>
              </a:lnSpc>
              <a:buFont typeface="Arial"/>
              <a:buChar char="•"/>
            </a:pPr>
            <a:r>
              <a:rPr lang="en-US" sz="2168">
                <a:solidFill>
                  <a:srgbClr val="000000"/>
                </a:solidFill>
                <a:latin typeface="Canva Sans"/>
                <a:ea typeface="Canva Sans"/>
                <a:cs typeface="Canva Sans"/>
                <a:sym typeface="Canva Sans"/>
              </a:rPr>
              <a:t>Không có giá trị ngoại lệ lớn, dữ liệu tương đối cân bằng.</a:t>
            </a:r>
          </a:p>
          <a:p>
            <a:pPr marL="468122" lvl="1" indent="-234061" algn="l">
              <a:lnSpc>
                <a:spcPts val="3035"/>
              </a:lnSpc>
              <a:buFont typeface="Arial"/>
              <a:buChar char="•"/>
            </a:pPr>
            <a:r>
              <a:rPr lang="en-US" sz="2168">
                <a:solidFill>
                  <a:srgbClr val="000000"/>
                </a:solidFill>
                <a:latin typeface="Canva Sans"/>
                <a:ea typeface="Canva Sans"/>
                <a:cs typeface="Canva Sans"/>
                <a:sym typeface="Canva Sans"/>
              </a:rPr>
              <a:t>Phân phối gần với phân phối chuẩn nhưng hơi lệch phải, cho thấy có một số người cao tuổi hơn mức trung bình.</a:t>
            </a:r>
          </a:p>
          <a:p>
            <a:pPr algn="ctr">
              <a:lnSpc>
                <a:spcPts val="3035"/>
              </a:lnSpc>
              <a:spcBef>
                <a:spcPct val="0"/>
              </a:spcBef>
            </a:pPr>
            <a:endParaRPr lang="en-US" sz="2168">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9108" y="1421765"/>
            <a:ext cx="16220192" cy="6556325"/>
          </a:xfrm>
          <a:custGeom>
            <a:avLst/>
            <a:gdLst/>
            <a:ahLst/>
            <a:cxnLst/>
            <a:rect l="l" t="t" r="r" b="b"/>
            <a:pathLst>
              <a:path w="16220192" h="6556325">
                <a:moveTo>
                  <a:pt x="0" y="0"/>
                </a:moveTo>
                <a:lnTo>
                  <a:pt x="16220192" y="0"/>
                </a:lnTo>
                <a:lnTo>
                  <a:pt x="16220192" y="6556325"/>
                </a:lnTo>
                <a:lnTo>
                  <a:pt x="0" y="6556325"/>
                </a:lnTo>
                <a:lnTo>
                  <a:pt x="0" y="0"/>
                </a:lnTo>
                <a:close/>
              </a:path>
            </a:pathLst>
          </a:custGeom>
          <a:blipFill>
            <a:blip r:embed="rId2"/>
            <a:stretch>
              <a:fillRect b="-3907"/>
            </a:stretch>
          </a:blipFill>
        </p:spPr>
      </p:sp>
      <p:sp>
        <p:nvSpPr>
          <p:cNvPr id="6" name="TextBox 6"/>
          <p:cNvSpPr txBox="1"/>
          <p:nvPr/>
        </p:nvSpPr>
        <p:spPr>
          <a:xfrm>
            <a:off x="1039108" y="759460"/>
            <a:ext cx="4632246"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giới tính (sex):</a:t>
            </a:r>
          </a:p>
        </p:txBody>
      </p:sp>
      <p:sp>
        <p:nvSpPr>
          <p:cNvPr id="7" name="TextBox 7"/>
          <p:cNvSpPr txBox="1"/>
          <p:nvPr/>
        </p:nvSpPr>
        <p:spPr>
          <a:xfrm>
            <a:off x="754851" y="8101915"/>
            <a:ext cx="17018799" cy="14719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Có sự chênh lệch giới tính giữa nam và nữ, với số lượng nam nhiều gấp đôi nữ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Số người mắc bệnh tim gần bằng số người không mắc bệnh tim.</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597644" y="4502120"/>
            <a:ext cx="7092711" cy="4756180"/>
          </a:xfrm>
          <a:custGeom>
            <a:avLst/>
            <a:gdLst/>
            <a:ahLst/>
            <a:cxnLst/>
            <a:rect l="l" t="t" r="r" b="b"/>
            <a:pathLst>
              <a:path w="7092711" h="4756180">
                <a:moveTo>
                  <a:pt x="0" y="0"/>
                </a:moveTo>
                <a:lnTo>
                  <a:pt x="7092712" y="0"/>
                </a:lnTo>
                <a:lnTo>
                  <a:pt x="7092712" y="4756180"/>
                </a:lnTo>
                <a:lnTo>
                  <a:pt x="0" y="4756180"/>
                </a:lnTo>
                <a:lnTo>
                  <a:pt x="0" y="0"/>
                </a:lnTo>
                <a:close/>
              </a:path>
            </a:pathLst>
          </a:custGeom>
          <a:blipFill>
            <a:blip r:embed="rId2"/>
            <a:stretch>
              <a:fillRect/>
            </a:stretch>
          </a:blipFill>
        </p:spPr>
      </p:sp>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7" name="TextBox 7"/>
          <p:cNvSpPr txBox="1"/>
          <p:nvPr/>
        </p:nvSpPr>
        <p:spPr>
          <a:xfrm>
            <a:off x="2320098" y="461914"/>
            <a:ext cx="13647804" cy="3489326"/>
          </a:xfrm>
          <a:prstGeom prst="rect">
            <a:avLst/>
          </a:prstGeom>
        </p:spPr>
        <p:txBody>
          <a:bodyPr lIns="0" tIns="0" rIns="0" bIns="0" rtlCol="0" anchor="t">
            <a:spAutoFit/>
          </a:bodyPr>
          <a:lstStyle/>
          <a:p>
            <a:pPr algn="ctr">
              <a:lnSpc>
                <a:spcPts val="13999"/>
              </a:lnSpc>
              <a:spcBef>
                <a:spcPct val="0"/>
              </a:spcBef>
            </a:pPr>
            <a:r>
              <a:rPr lang="en-US" sz="9999" b="1">
                <a:solidFill>
                  <a:srgbClr val="02CDFF"/>
                </a:solidFill>
                <a:latin typeface="Barlow Condensed Bold"/>
                <a:ea typeface="Barlow Condensed Bold"/>
                <a:cs typeface="Barlow Condensed Bold"/>
                <a:sym typeface="Barlow Condensed Bold"/>
              </a:rPr>
              <a:t>Phân tích Dữ liệu và Mô hình Dự đoán Bệnh Tim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154924"/>
            <a:ext cx="15777528" cy="6449065"/>
          </a:xfrm>
          <a:custGeom>
            <a:avLst/>
            <a:gdLst/>
            <a:ahLst/>
            <a:cxnLst/>
            <a:rect l="l" t="t" r="r" b="b"/>
            <a:pathLst>
              <a:path w="15777528" h="6449065">
                <a:moveTo>
                  <a:pt x="0" y="0"/>
                </a:moveTo>
                <a:lnTo>
                  <a:pt x="15777528" y="0"/>
                </a:lnTo>
                <a:lnTo>
                  <a:pt x="15777528" y="6449065"/>
                </a:lnTo>
                <a:lnTo>
                  <a:pt x="0" y="6449065"/>
                </a:lnTo>
                <a:lnTo>
                  <a:pt x="0" y="0"/>
                </a:lnTo>
                <a:close/>
              </a:path>
            </a:pathLst>
          </a:custGeom>
          <a:blipFill>
            <a:blip r:embed="rId2"/>
            <a:stretch>
              <a:fillRect/>
            </a:stretch>
          </a:blipFill>
        </p:spPr>
      </p:sp>
      <p:sp>
        <p:nvSpPr>
          <p:cNvPr id="6" name="TextBox 6"/>
          <p:cNvSpPr txBox="1"/>
          <p:nvPr/>
        </p:nvSpPr>
        <p:spPr>
          <a:xfrm>
            <a:off x="598577" y="1394883"/>
            <a:ext cx="551330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Loại đau ngực (cp):</a:t>
            </a:r>
          </a:p>
        </p:txBody>
      </p:sp>
      <p:sp>
        <p:nvSpPr>
          <p:cNvPr id="7" name="TextBox 7"/>
          <p:cNvSpPr txBox="1"/>
          <p:nvPr/>
        </p:nvSpPr>
        <p:spPr>
          <a:xfrm>
            <a:off x="842873" y="8565889"/>
            <a:ext cx="4791100" cy="1470660"/>
          </a:xfrm>
          <a:prstGeom prst="rect">
            <a:avLst/>
          </a:prstGeom>
        </p:spPr>
        <p:txBody>
          <a:bodyPr lIns="0" tIns="0" rIns="0" bIns="0" rtlCol="0" anchor="t">
            <a:spAutoFit/>
          </a:bodyPr>
          <a:lstStyle/>
          <a:p>
            <a:pPr algn="l">
              <a:lnSpc>
                <a:spcPts val="2939"/>
              </a:lnSpc>
            </a:pPr>
            <a:r>
              <a:rPr lang="en-US" sz="2099">
                <a:solidFill>
                  <a:srgbClr val="000000"/>
                </a:solidFill>
                <a:latin typeface="Canva Sans"/>
                <a:ea typeface="Canva Sans"/>
                <a:cs typeface="Canva Sans"/>
                <a:sym typeface="Canva Sans"/>
              </a:rPr>
              <a:t>ASY: Không triệu chứng(0),</a:t>
            </a:r>
          </a:p>
          <a:p>
            <a:pPr algn="l">
              <a:lnSpc>
                <a:spcPts val="2939"/>
              </a:lnSpc>
            </a:pPr>
            <a:r>
              <a:rPr lang="en-US" sz="2099">
                <a:solidFill>
                  <a:srgbClr val="000000"/>
                </a:solidFill>
                <a:latin typeface="Canva Sans"/>
                <a:ea typeface="Canva Sans"/>
                <a:cs typeface="Canva Sans"/>
                <a:sym typeface="Canva Sans"/>
              </a:rPr>
              <a:t>TA: Đau thắt ngực điển hình(1), </a:t>
            </a:r>
          </a:p>
          <a:p>
            <a:pPr algn="l">
              <a:lnSpc>
                <a:spcPts val="2939"/>
              </a:lnSpc>
            </a:pPr>
            <a:r>
              <a:rPr lang="en-US" sz="2099">
                <a:solidFill>
                  <a:srgbClr val="000000"/>
                </a:solidFill>
                <a:latin typeface="Canva Sans"/>
                <a:ea typeface="Canva Sans"/>
                <a:cs typeface="Canva Sans"/>
                <a:sym typeface="Canva Sans"/>
              </a:rPr>
              <a:t>ATA: Không điển hình(2), </a:t>
            </a:r>
          </a:p>
          <a:p>
            <a:pPr algn="l">
              <a:lnSpc>
                <a:spcPts val="2939"/>
              </a:lnSpc>
              <a:spcBef>
                <a:spcPct val="0"/>
              </a:spcBef>
            </a:pPr>
            <a:r>
              <a:rPr lang="en-US" sz="2099">
                <a:solidFill>
                  <a:srgbClr val="000000"/>
                </a:solidFill>
                <a:latin typeface="Canva Sans"/>
                <a:ea typeface="Canva Sans"/>
                <a:cs typeface="Canva Sans"/>
                <a:sym typeface="Canva Sans"/>
              </a:rPr>
              <a:t>NAP: Không do đau thắt ngực(3).</a:t>
            </a:r>
          </a:p>
        </p:txBody>
      </p:sp>
      <p:sp>
        <p:nvSpPr>
          <p:cNvPr id="8" name="TextBox 8"/>
          <p:cNvSpPr txBox="1"/>
          <p:nvPr/>
        </p:nvSpPr>
        <p:spPr>
          <a:xfrm>
            <a:off x="6430151" y="8750935"/>
            <a:ext cx="10523507" cy="976630"/>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Canva Sans Bold"/>
                <a:ea typeface="Canva Sans Bold"/>
                <a:cs typeface="Canva Sans Bold"/>
                <a:sym typeface="Canva Sans Bold"/>
              </a:rPr>
              <a:t>ASY là loại phổ biến nhất, cho thấy nhiều bệnh nhân có vấn đề về tim mà không có triệu chứng rõ ràng.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9108" y="1028700"/>
            <a:ext cx="10670784" cy="7549305"/>
          </a:xfrm>
          <a:custGeom>
            <a:avLst/>
            <a:gdLst/>
            <a:ahLst/>
            <a:cxnLst/>
            <a:rect l="l" t="t" r="r" b="b"/>
            <a:pathLst>
              <a:path w="10670784" h="7549305">
                <a:moveTo>
                  <a:pt x="0" y="0"/>
                </a:moveTo>
                <a:lnTo>
                  <a:pt x="10670784" y="0"/>
                </a:lnTo>
                <a:lnTo>
                  <a:pt x="10670784" y="7549305"/>
                </a:lnTo>
                <a:lnTo>
                  <a:pt x="0" y="7549305"/>
                </a:lnTo>
                <a:lnTo>
                  <a:pt x="0" y="0"/>
                </a:lnTo>
                <a:close/>
              </a:path>
            </a:pathLst>
          </a:custGeom>
          <a:blipFill>
            <a:blip r:embed="rId2"/>
            <a:stretch>
              <a:fillRect/>
            </a:stretch>
          </a:blipFill>
        </p:spPr>
      </p:sp>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7" name="TextBox 7"/>
          <p:cNvSpPr txBox="1"/>
          <p:nvPr/>
        </p:nvSpPr>
        <p:spPr>
          <a:xfrm>
            <a:off x="11709892" y="1391375"/>
            <a:ext cx="6039946" cy="3752215"/>
          </a:xfrm>
          <a:prstGeom prst="rect">
            <a:avLst/>
          </a:prstGeom>
        </p:spPr>
        <p:txBody>
          <a:bodyPr lIns="0" tIns="0" rIns="0" bIns="0" rtlCol="0" anchor="t">
            <a:spAutoFit/>
          </a:bodyPr>
          <a:lstStyle/>
          <a:p>
            <a:pPr algn="l">
              <a:lnSpc>
                <a:spcPts val="2659"/>
              </a:lnSpc>
              <a:spcBef>
                <a:spcPct val="0"/>
              </a:spcBef>
            </a:pPr>
            <a:r>
              <a:rPr lang="en-US" sz="1899" b="1">
                <a:solidFill>
                  <a:srgbClr val="000000"/>
                </a:solidFill>
                <a:latin typeface="Canva Sans Bold"/>
                <a:ea typeface="Canva Sans Bold"/>
                <a:cs typeface="Canva Sans Bold"/>
                <a:sym typeface="Canva Sans Bold"/>
              </a:rPr>
              <a:t>Xu hướng theo nhóm tuổi</a:t>
            </a:r>
            <a:r>
              <a:rPr lang="en-US" sz="1899">
                <a:solidFill>
                  <a:srgbClr val="000000"/>
                </a:solidFill>
                <a:latin typeface="Canva Sans"/>
                <a:ea typeface="Canva Sans"/>
                <a:cs typeface="Canva Sans"/>
                <a:sym typeface="Canva Sans"/>
              </a:rPr>
              <a:t>:</a:t>
            </a:r>
          </a:p>
          <a:p>
            <a:pPr algn="l">
              <a:lnSpc>
                <a:spcPts val="2799"/>
              </a:lnSpc>
              <a:spcBef>
                <a:spcPct val="0"/>
              </a:spcBef>
            </a:pPr>
            <a:r>
              <a:rPr lang="en-US" sz="1999">
                <a:solidFill>
                  <a:srgbClr val="000000"/>
                </a:solidFill>
                <a:latin typeface="Canva Sans"/>
                <a:ea typeface="Canva Sans"/>
                <a:cs typeface="Canva Sans"/>
                <a:sym typeface="Canva Sans"/>
              </a:rPr>
              <a:t>Tỷ lệ bệnh tim có xu hướng tăng dần theo độ tuổi, đặc biệt ở nhóm tuổi từ 40-50 (0.59) và 30-60 (0.77). Điều này phù hợp với nghiên cứu y khoa rằng nguy cơ mắc bệnh tim thường tăng theo tuổi tác.</a:t>
            </a:r>
          </a:p>
          <a:p>
            <a:pPr algn="l">
              <a:lnSpc>
                <a:spcPts val="2659"/>
              </a:lnSpc>
              <a:spcBef>
                <a:spcPct val="0"/>
              </a:spcBef>
            </a:pPr>
            <a:r>
              <a:rPr lang="en-US" sz="1899" b="1">
                <a:solidFill>
                  <a:srgbClr val="000000"/>
                </a:solidFill>
                <a:latin typeface="Canva Sans Bold"/>
                <a:ea typeface="Canva Sans Bold"/>
                <a:cs typeface="Canva Sans Bold"/>
                <a:sym typeface="Canva Sans Bold"/>
              </a:rPr>
              <a:t>Biến động tỷ lệ:</a:t>
            </a:r>
          </a:p>
          <a:p>
            <a:pPr algn="l">
              <a:lnSpc>
                <a:spcPts val="2659"/>
              </a:lnSpc>
              <a:spcBef>
                <a:spcPct val="0"/>
              </a:spcBef>
            </a:pPr>
            <a:r>
              <a:rPr lang="en-US" sz="1899">
                <a:solidFill>
                  <a:srgbClr val="000000"/>
                </a:solidFill>
                <a:latin typeface="Canva Sans"/>
                <a:ea typeface="Canva Sans"/>
                <a:cs typeface="Canva Sans"/>
                <a:sym typeface="Canva Sans"/>
              </a:rPr>
              <a:t>Có sự biến động đáng kể trong tỷ lệ bệnh tim, từ thấp nhất là 0.05 đến cao nhất là 2.0. Giá trị 2.0 có vẻ bất thường và cần kiểm tra lại tính hợp lệ của dữ liệu.</a:t>
            </a:r>
          </a:p>
        </p:txBody>
      </p:sp>
      <p:sp>
        <p:nvSpPr>
          <p:cNvPr id="8" name="TextBox 8"/>
          <p:cNvSpPr txBox="1"/>
          <p:nvPr/>
        </p:nvSpPr>
        <p:spPr>
          <a:xfrm>
            <a:off x="1028700" y="8520855"/>
            <a:ext cx="10104726" cy="9766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ASY: Không triệu chứng(0), TA: Đau thắt ngực điển hình(1), ATA: Không điển hình(2),   NAP: Không do đau thắt ngực(3).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10377" y="1371547"/>
            <a:ext cx="15867246" cy="6208060"/>
          </a:xfrm>
          <a:custGeom>
            <a:avLst/>
            <a:gdLst/>
            <a:ahLst/>
            <a:cxnLst/>
            <a:rect l="l" t="t" r="r" b="b"/>
            <a:pathLst>
              <a:path w="15867246" h="6208060">
                <a:moveTo>
                  <a:pt x="0" y="0"/>
                </a:moveTo>
                <a:lnTo>
                  <a:pt x="15867246" y="0"/>
                </a:lnTo>
                <a:lnTo>
                  <a:pt x="15867246" y="6208060"/>
                </a:lnTo>
                <a:lnTo>
                  <a:pt x="0" y="6208060"/>
                </a:lnTo>
                <a:lnTo>
                  <a:pt x="0" y="0"/>
                </a:lnTo>
                <a:close/>
              </a:path>
            </a:pathLst>
          </a:custGeom>
          <a:blipFill>
            <a:blip r:embed="rId2"/>
            <a:stretch>
              <a:fillRect l="-1708" t="-3416" r="-1708"/>
            </a:stretch>
          </a:blipFill>
        </p:spPr>
      </p:sp>
      <p:sp>
        <p:nvSpPr>
          <p:cNvPr id="6" name="TextBox 6"/>
          <p:cNvSpPr txBox="1"/>
          <p:nvPr/>
        </p:nvSpPr>
        <p:spPr>
          <a:xfrm>
            <a:off x="1039108" y="890217"/>
            <a:ext cx="8956787"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Huyết áp lúc nghỉ ngơi (trestbps):</a:t>
            </a:r>
          </a:p>
        </p:txBody>
      </p:sp>
      <p:sp>
        <p:nvSpPr>
          <p:cNvPr id="7" name="TextBox 7"/>
          <p:cNvSpPr txBox="1"/>
          <p:nvPr/>
        </p:nvSpPr>
        <p:spPr>
          <a:xfrm>
            <a:off x="1210377" y="7522457"/>
            <a:ext cx="15513160"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Huyết áp tâm thu lúc nghỉ ngơi (trestbps): Dữ liệu cho thấy huyết áp tâm thu lúc nghỉ ngơi của người trong mẫu có phân phối gần như chuẩn, với giá trị trung bình nằm trong khoảng 120-140.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Điểm ngoại lệ: Có một số người có huyết áp tâm thu lúc nghỉ ngơi rất thấp hoặc rất cao,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10586" y="1421765"/>
            <a:ext cx="16448714" cy="6382249"/>
          </a:xfrm>
          <a:custGeom>
            <a:avLst/>
            <a:gdLst/>
            <a:ahLst/>
            <a:cxnLst/>
            <a:rect l="l" t="t" r="r" b="b"/>
            <a:pathLst>
              <a:path w="16448714" h="6382249">
                <a:moveTo>
                  <a:pt x="0" y="0"/>
                </a:moveTo>
                <a:lnTo>
                  <a:pt x="16448714" y="0"/>
                </a:lnTo>
                <a:lnTo>
                  <a:pt x="16448714" y="6382249"/>
                </a:lnTo>
                <a:lnTo>
                  <a:pt x="0" y="6382249"/>
                </a:lnTo>
                <a:lnTo>
                  <a:pt x="0" y="0"/>
                </a:lnTo>
                <a:close/>
              </a:path>
            </a:pathLst>
          </a:custGeom>
          <a:blipFill>
            <a:blip r:embed="rId2"/>
            <a:stretch>
              <a:fillRect t="-95" b="-95"/>
            </a:stretch>
          </a:blipFill>
        </p:spPr>
      </p:sp>
      <p:sp>
        <p:nvSpPr>
          <p:cNvPr id="6" name="TextBox 6"/>
          <p:cNvSpPr txBox="1"/>
          <p:nvPr/>
        </p:nvSpPr>
        <p:spPr>
          <a:xfrm>
            <a:off x="1039108" y="759460"/>
            <a:ext cx="8956787"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Lượng Cholesterol (chol):</a:t>
            </a:r>
          </a:p>
        </p:txBody>
      </p:sp>
      <p:sp>
        <p:nvSpPr>
          <p:cNvPr id="7" name="TextBox 7"/>
          <p:cNvSpPr txBox="1"/>
          <p:nvPr/>
        </p:nvSpPr>
        <p:spPr>
          <a:xfrm>
            <a:off x="1214038" y="7534774"/>
            <a:ext cx="16045262" cy="19672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Canva Sans"/>
                <a:ea typeface="Canva Sans"/>
                <a:cs typeface="Canva Sans"/>
                <a:sym typeface="Canva Sans"/>
              </a:rPr>
              <a:t>Dữ liệu cho thấy lượng cholesterol của nhóm người này có phân phối lệch phải, với nhiều người có mức cholesterol cao hơn mức trung bình.</a:t>
            </a:r>
          </a:p>
          <a:p>
            <a:pPr marL="604519" lvl="1" indent="-302260" algn="just">
              <a:lnSpc>
                <a:spcPts val="3919"/>
              </a:lnSpc>
              <a:buFont typeface="Arial"/>
              <a:buChar char="•"/>
            </a:pPr>
            <a:r>
              <a:rPr lang="en-US" sz="2799">
                <a:solidFill>
                  <a:srgbClr val="000000"/>
                </a:solidFill>
                <a:latin typeface="Canva Sans"/>
                <a:ea typeface="Canva Sans"/>
                <a:cs typeface="Canva Sans"/>
                <a:sym typeface="Canva Sans"/>
              </a:rPr>
              <a:t>Có một số người có mức cholesterol rất cao, cần được chú ý.</a:t>
            </a:r>
          </a:p>
          <a:p>
            <a:pPr marL="604519" lvl="1" indent="-302260" algn="just">
              <a:lnSpc>
                <a:spcPts val="3919"/>
              </a:lnSpc>
              <a:buFont typeface="Arial"/>
              <a:buChar char="•"/>
            </a:pPr>
            <a:r>
              <a:rPr lang="en-US" sz="2799">
                <a:solidFill>
                  <a:srgbClr val="000000"/>
                </a:solidFill>
                <a:latin typeface="Canva Sans"/>
                <a:ea typeface="Canva Sans"/>
                <a:cs typeface="Canva Sans"/>
                <a:sym typeface="Canva Sans"/>
              </a:rPr>
              <a:t> Mức cholesterol cao là một yếu tố nguy cơ của bệnh tim mạch.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13184" y="4390663"/>
            <a:ext cx="6027448" cy="2383689"/>
            <a:chOff x="0" y="0"/>
            <a:chExt cx="1587476" cy="627803"/>
          </a:xfrm>
        </p:grpSpPr>
        <p:sp>
          <p:nvSpPr>
            <p:cNvPr id="6" name="Freeform 6"/>
            <p:cNvSpPr/>
            <p:nvPr/>
          </p:nvSpPr>
          <p:spPr>
            <a:xfrm>
              <a:off x="0" y="0"/>
              <a:ext cx="1587476" cy="627803"/>
            </a:xfrm>
            <a:custGeom>
              <a:avLst/>
              <a:gdLst/>
              <a:ahLst/>
              <a:cxnLst/>
              <a:rect l="l" t="t" r="r" b="b"/>
              <a:pathLst>
                <a:path w="1587476" h="627803">
                  <a:moveTo>
                    <a:pt x="0" y="0"/>
                  </a:moveTo>
                  <a:lnTo>
                    <a:pt x="1587476" y="0"/>
                  </a:lnTo>
                  <a:lnTo>
                    <a:pt x="1587476" y="627803"/>
                  </a:lnTo>
                  <a:lnTo>
                    <a:pt x="0" y="627803"/>
                  </a:lnTo>
                  <a:close/>
                </a:path>
              </a:pathLst>
            </a:custGeom>
            <a:solidFill>
              <a:srgbClr val="1F2020"/>
            </a:solidFill>
            <a:ln w="285750" cap="sq">
              <a:solidFill>
                <a:srgbClr val="000000"/>
              </a:solidFill>
              <a:prstDash val="solid"/>
              <a:miter/>
            </a:ln>
          </p:spPr>
        </p:sp>
        <p:sp>
          <p:nvSpPr>
            <p:cNvPr id="7" name="TextBox 7"/>
            <p:cNvSpPr txBox="1"/>
            <p:nvPr/>
          </p:nvSpPr>
          <p:spPr>
            <a:xfrm>
              <a:off x="0" y="-38100"/>
              <a:ext cx="1587476" cy="6659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9108" y="1028700"/>
            <a:ext cx="11891706" cy="7685015"/>
          </a:xfrm>
          <a:custGeom>
            <a:avLst/>
            <a:gdLst/>
            <a:ahLst/>
            <a:cxnLst/>
            <a:rect l="l" t="t" r="r" b="b"/>
            <a:pathLst>
              <a:path w="11891706" h="7685015">
                <a:moveTo>
                  <a:pt x="0" y="0"/>
                </a:moveTo>
                <a:lnTo>
                  <a:pt x="11891705" y="0"/>
                </a:lnTo>
                <a:lnTo>
                  <a:pt x="11891705" y="7685015"/>
                </a:lnTo>
                <a:lnTo>
                  <a:pt x="0" y="7685015"/>
                </a:lnTo>
                <a:lnTo>
                  <a:pt x="0" y="0"/>
                </a:lnTo>
                <a:close/>
              </a:path>
            </a:pathLst>
          </a:custGeom>
          <a:blipFill>
            <a:blip r:embed="rId2"/>
            <a:stretch>
              <a:fillRect/>
            </a:stretch>
          </a:blipFill>
        </p:spPr>
      </p:sp>
      <p:grpSp>
        <p:nvGrpSpPr>
          <p:cNvPr id="9" name="Group 9"/>
          <p:cNvGrpSpPr/>
          <p:nvPr/>
        </p:nvGrpSpPr>
        <p:grpSpPr>
          <a:xfrm>
            <a:off x="6569283" y="4390663"/>
            <a:ext cx="6071348" cy="2383689"/>
            <a:chOff x="0" y="0"/>
            <a:chExt cx="1599038" cy="627803"/>
          </a:xfrm>
        </p:grpSpPr>
        <p:sp>
          <p:nvSpPr>
            <p:cNvPr id="10" name="Freeform 10"/>
            <p:cNvSpPr/>
            <p:nvPr/>
          </p:nvSpPr>
          <p:spPr>
            <a:xfrm>
              <a:off x="0" y="0"/>
              <a:ext cx="1599038" cy="627803"/>
            </a:xfrm>
            <a:custGeom>
              <a:avLst/>
              <a:gdLst/>
              <a:ahLst/>
              <a:cxnLst/>
              <a:rect l="l" t="t" r="r" b="b"/>
              <a:pathLst>
                <a:path w="1599038" h="627803">
                  <a:moveTo>
                    <a:pt x="0" y="0"/>
                  </a:moveTo>
                  <a:lnTo>
                    <a:pt x="1599038" y="0"/>
                  </a:lnTo>
                  <a:lnTo>
                    <a:pt x="1599038" y="627803"/>
                  </a:lnTo>
                  <a:lnTo>
                    <a:pt x="0" y="627803"/>
                  </a:lnTo>
                  <a:close/>
                </a:path>
              </a:pathLst>
            </a:custGeom>
            <a:solidFill>
              <a:srgbClr val="FF3131">
                <a:alpha val="9804"/>
              </a:srgbClr>
            </a:solidFill>
            <a:ln w="866775" cap="sq">
              <a:solidFill>
                <a:srgbClr val="FF3131">
                  <a:alpha val="9804"/>
                </a:srgbClr>
              </a:solidFill>
              <a:prstDash val="solid"/>
              <a:miter/>
            </a:ln>
          </p:spPr>
        </p:sp>
        <p:sp>
          <p:nvSpPr>
            <p:cNvPr id="11" name="TextBox 11"/>
            <p:cNvSpPr txBox="1"/>
            <p:nvPr/>
          </p:nvSpPr>
          <p:spPr>
            <a:xfrm>
              <a:off x="0" y="-38100"/>
              <a:ext cx="1599038" cy="665903"/>
            </a:xfrm>
            <a:prstGeom prst="rect">
              <a:avLst/>
            </a:prstGeom>
          </p:spPr>
          <p:txBody>
            <a:bodyPr lIns="50800" tIns="50800" rIns="50800" bIns="50800" rtlCol="0" anchor="ctr"/>
            <a:lstStyle/>
            <a:p>
              <a:pPr algn="l">
                <a:lnSpc>
                  <a:spcPts val="2659"/>
                </a:lnSpc>
              </a:pPr>
              <a:endParaRPr/>
            </a:p>
          </p:txBody>
        </p:sp>
      </p:grpSp>
      <p:sp>
        <p:nvSpPr>
          <p:cNvPr id="12" name="TextBox 12"/>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13" name="TextBox 13"/>
          <p:cNvSpPr txBox="1"/>
          <p:nvPr/>
        </p:nvSpPr>
        <p:spPr>
          <a:xfrm>
            <a:off x="13128367" y="2250691"/>
            <a:ext cx="3811170" cy="2892809"/>
          </a:xfrm>
          <a:prstGeom prst="rect">
            <a:avLst/>
          </a:prstGeom>
        </p:spPr>
        <p:txBody>
          <a:bodyPr lIns="0" tIns="0" rIns="0" bIns="0" rtlCol="0" anchor="t">
            <a:spAutoFit/>
          </a:bodyPr>
          <a:lstStyle/>
          <a:p>
            <a:pPr algn="l">
              <a:lnSpc>
                <a:spcPts val="2875"/>
              </a:lnSpc>
            </a:pPr>
            <a:r>
              <a:rPr lang="en-US" sz="2054">
                <a:solidFill>
                  <a:srgbClr val="000000"/>
                </a:solidFill>
                <a:latin typeface="Canva Sans"/>
                <a:ea typeface="Canva Sans"/>
                <a:cs typeface="Canva Sans"/>
                <a:sym typeface="Canva Sans"/>
              </a:rPr>
              <a:t>Phần lớn chấm đỏ tập trung trong khu vực (50,200) đến (80,380) </a:t>
            </a:r>
          </a:p>
          <a:p>
            <a:pPr algn="l">
              <a:lnSpc>
                <a:spcPts val="2875"/>
              </a:lnSpc>
            </a:pPr>
            <a:r>
              <a:rPr lang="en-US" sz="2054">
                <a:solidFill>
                  <a:srgbClr val="000000"/>
                </a:solidFill>
                <a:latin typeface="Canva Sans"/>
                <a:ea typeface="Canva Sans"/>
                <a:cs typeface="Canva Sans"/>
                <a:sym typeface="Canva Sans"/>
              </a:rPr>
              <a:t>Điều này cho thấy không có sự tuyến tính hoặc chưa rõ ràng giữa age và chol.</a:t>
            </a:r>
          </a:p>
          <a:p>
            <a:pPr algn="l">
              <a:lnSpc>
                <a:spcPts val="2875"/>
              </a:lnSpc>
            </a:pPr>
            <a:r>
              <a:rPr lang="en-US" sz="2054">
                <a:solidFill>
                  <a:srgbClr val="000000"/>
                </a:solidFill>
                <a:latin typeface="Canva Sans"/>
                <a:ea typeface="Canva Sans"/>
                <a:cs typeface="Canva Sans"/>
                <a:sym typeface="Canva Sans"/>
              </a:rPr>
              <a:t>phần lớn người bệnh tim là những người trên 50 tuổi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835805" y="2067289"/>
            <a:ext cx="14616390" cy="4280470"/>
          </a:xfrm>
          <a:custGeom>
            <a:avLst/>
            <a:gdLst/>
            <a:ahLst/>
            <a:cxnLst/>
            <a:rect l="l" t="t" r="r" b="b"/>
            <a:pathLst>
              <a:path w="14616390" h="4280470">
                <a:moveTo>
                  <a:pt x="0" y="0"/>
                </a:moveTo>
                <a:lnTo>
                  <a:pt x="14616390" y="0"/>
                </a:lnTo>
                <a:lnTo>
                  <a:pt x="14616390" y="4280470"/>
                </a:lnTo>
                <a:lnTo>
                  <a:pt x="0" y="4280470"/>
                </a:lnTo>
                <a:lnTo>
                  <a:pt x="0" y="0"/>
                </a:lnTo>
                <a:close/>
              </a:path>
            </a:pathLst>
          </a:custGeom>
          <a:blipFill>
            <a:blip r:embed="rId2"/>
            <a:stretch>
              <a:fillRect l="-60" r="-60"/>
            </a:stretch>
          </a:blipFill>
        </p:spPr>
      </p:sp>
      <p:sp>
        <p:nvSpPr>
          <p:cNvPr id="6" name="TextBox 6"/>
          <p:cNvSpPr txBox="1"/>
          <p:nvPr/>
        </p:nvSpPr>
        <p:spPr>
          <a:xfrm>
            <a:off x="1039108" y="1198139"/>
            <a:ext cx="8956787"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Lượng đường trong máu (fbs):</a:t>
            </a:r>
          </a:p>
        </p:txBody>
      </p:sp>
      <p:sp>
        <p:nvSpPr>
          <p:cNvPr id="7" name="TextBox 7"/>
          <p:cNvSpPr txBox="1"/>
          <p:nvPr/>
        </p:nvSpPr>
        <p:spPr>
          <a:xfrm>
            <a:off x="1354024" y="7944485"/>
            <a:ext cx="15579951"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Đối với những người có FastingBS = 0 (đường huyết bình thường), số lượng người không mắc bệnh tim cao hơn một chút so với số người mắc bệnh.</a:t>
            </a:r>
          </a:p>
        </p:txBody>
      </p:sp>
      <p:sp>
        <p:nvSpPr>
          <p:cNvPr id="8" name="TextBox 8"/>
          <p:cNvSpPr txBox="1"/>
          <p:nvPr/>
        </p:nvSpPr>
        <p:spPr>
          <a:xfrm>
            <a:off x="1354024" y="6928784"/>
            <a:ext cx="11835453" cy="656590"/>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Canva Sans"/>
                <a:ea typeface="Canva Sans"/>
                <a:cs typeface="Canva Sans"/>
                <a:sym typeface="Canva Sans"/>
              </a:rPr>
              <a:t>Đối với những người có FastingBS = 1 (đường huyết cao), số lượng người mắc bệnh và không mắc bệnh khá tương đồng, nhưng có xu hướng gần bằng nhau.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174769"/>
            <a:ext cx="16230600" cy="6532817"/>
          </a:xfrm>
          <a:custGeom>
            <a:avLst/>
            <a:gdLst/>
            <a:ahLst/>
            <a:cxnLst/>
            <a:rect l="l" t="t" r="r" b="b"/>
            <a:pathLst>
              <a:path w="16230600" h="6532817">
                <a:moveTo>
                  <a:pt x="0" y="0"/>
                </a:moveTo>
                <a:lnTo>
                  <a:pt x="16230600" y="0"/>
                </a:lnTo>
                <a:lnTo>
                  <a:pt x="16230600" y="6532816"/>
                </a:lnTo>
                <a:lnTo>
                  <a:pt x="0" y="6532816"/>
                </a:lnTo>
                <a:lnTo>
                  <a:pt x="0" y="0"/>
                </a:lnTo>
                <a:close/>
              </a:path>
            </a:pathLst>
          </a:custGeom>
          <a:blipFill>
            <a:blip r:embed="rId2"/>
            <a:stretch>
              <a:fillRect/>
            </a:stretch>
          </a:blipFill>
        </p:spPr>
      </p:sp>
      <p:sp>
        <p:nvSpPr>
          <p:cNvPr id="6" name="TextBox 6"/>
          <p:cNvSpPr txBox="1"/>
          <p:nvPr/>
        </p:nvSpPr>
        <p:spPr>
          <a:xfrm>
            <a:off x="1039108" y="1198139"/>
            <a:ext cx="11214565" cy="9766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Kết quả điện tâm đồ khi nghỉ ngơi (restecg):</a:t>
            </a:r>
          </a:p>
          <a:p>
            <a:pPr algn="l">
              <a:lnSpc>
                <a:spcPts val="3919"/>
              </a:lnSpc>
              <a:spcBef>
                <a:spcPct val="0"/>
              </a:spcBef>
            </a:pPr>
            <a:endParaRPr lang="en-US" sz="2799">
              <a:solidFill>
                <a:srgbClr val="000000"/>
              </a:solidFill>
              <a:latin typeface="Canva Sans"/>
              <a:ea typeface="Canva Sans"/>
              <a:cs typeface="Canva Sans"/>
              <a:sym typeface="Canva Sans"/>
            </a:endParaRPr>
          </a:p>
        </p:txBody>
      </p:sp>
      <p:sp>
        <p:nvSpPr>
          <p:cNvPr id="7" name="TextBox 7"/>
          <p:cNvSpPr txBox="1"/>
          <p:nvPr/>
        </p:nvSpPr>
        <p:spPr>
          <a:xfrm>
            <a:off x="1372164" y="8920480"/>
            <a:ext cx="13503593"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RestingECG = 0 và 1 chiếm phần lớn dữ liệu, trong đó nhóm không mắc bệnh nhiều hơn một chút ở cả hai trường hợp.</a:t>
            </a:r>
          </a:p>
          <a:p>
            <a:pPr algn="l">
              <a:lnSpc>
                <a:spcPts val="2659"/>
              </a:lnSpc>
              <a:spcBef>
                <a:spcPct val="0"/>
              </a:spcBef>
            </a:pPr>
            <a:r>
              <a:rPr lang="en-US" sz="1899">
                <a:solidFill>
                  <a:srgbClr val="000000"/>
                </a:solidFill>
                <a:latin typeface="Canva Sans"/>
                <a:ea typeface="Canva Sans"/>
                <a:cs typeface="Canva Sans"/>
                <a:sym typeface="Canva Sans"/>
              </a:rPr>
              <a:t>RestingECG = 2 ít gặp nhất (7.4%) nhưng có xu hướng liên quan nhiều hơn đến bệnh tim.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21133" y="3047347"/>
            <a:ext cx="7656538" cy="4480133"/>
          </a:xfrm>
          <a:custGeom>
            <a:avLst/>
            <a:gdLst/>
            <a:ahLst/>
            <a:cxnLst/>
            <a:rect l="l" t="t" r="r" b="b"/>
            <a:pathLst>
              <a:path w="7656538" h="4480133">
                <a:moveTo>
                  <a:pt x="0" y="0"/>
                </a:moveTo>
                <a:lnTo>
                  <a:pt x="7656538" y="0"/>
                </a:lnTo>
                <a:lnTo>
                  <a:pt x="7656538" y="4480133"/>
                </a:lnTo>
                <a:lnTo>
                  <a:pt x="0" y="4480133"/>
                </a:lnTo>
                <a:lnTo>
                  <a:pt x="0" y="0"/>
                </a:lnTo>
                <a:close/>
              </a:path>
            </a:pathLst>
          </a:custGeom>
          <a:blipFill>
            <a:blip r:embed="rId2"/>
            <a:stretch>
              <a:fillRect t="-3085" b="-3085"/>
            </a:stretch>
          </a:blipFill>
        </p:spPr>
      </p:sp>
      <p:sp>
        <p:nvSpPr>
          <p:cNvPr id="6" name="TextBox 6"/>
          <p:cNvSpPr txBox="1"/>
          <p:nvPr/>
        </p:nvSpPr>
        <p:spPr>
          <a:xfrm>
            <a:off x="1039108" y="1198139"/>
            <a:ext cx="11214565"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a:t>
            </a:r>
          </a:p>
        </p:txBody>
      </p:sp>
      <p:sp>
        <p:nvSpPr>
          <p:cNvPr id="7" name="Freeform 7"/>
          <p:cNvSpPr/>
          <p:nvPr/>
        </p:nvSpPr>
        <p:spPr>
          <a:xfrm>
            <a:off x="8364000" y="3078841"/>
            <a:ext cx="9683383" cy="4248584"/>
          </a:xfrm>
          <a:custGeom>
            <a:avLst/>
            <a:gdLst/>
            <a:ahLst/>
            <a:cxnLst/>
            <a:rect l="l" t="t" r="r" b="b"/>
            <a:pathLst>
              <a:path w="9683383" h="4248584">
                <a:moveTo>
                  <a:pt x="0" y="0"/>
                </a:moveTo>
                <a:lnTo>
                  <a:pt x="9683382" y="0"/>
                </a:lnTo>
                <a:lnTo>
                  <a:pt x="9683382" y="4248584"/>
                </a:lnTo>
                <a:lnTo>
                  <a:pt x="0" y="4248584"/>
                </a:lnTo>
                <a:lnTo>
                  <a:pt x="0" y="0"/>
                </a:lnTo>
                <a:close/>
              </a:path>
            </a:pathLst>
          </a:custGeom>
          <a:blipFill>
            <a:blip r:embed="rId3"/>
            <a:stretch>
              <a:fillRect/>
            </a:stretch>
          </a:blipFill>
        </p:spPr>
      </p:sp>
      <p:sp>
        <p:nvSpPr>
          <p:cNvPr id="8" name="TextBox 8"/>
          <p:cNvSpPr txBox="1"/>
          <p:nvPr/>
        </p:nvSpPr>
        <p:spPr>
          <a:xfrm>
            <a:off x="1233232" y="8268335"/>
            <a:ext cx="13489306" cy="989965"/>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Canva Sans"/>
                <a:ea typeface="Canva Sans"/>
                <a:cs typeface="Canva Sans"/>
                <a:sym typeface="Canva Sans"/>
              </a:rPr>
              <a:t>Nhịp tim tối đa có phân bố chuẩn, cần kiểm tra thêm mối quan hệ với bệnh tim.</a:t>
            </a:r>
          </a:p>
          <a:p>
            <a:pPr algn="just">
              <a:lnSpc>
                <a:spcPts val="2659"/>
              </a:lnSpc>
              <a:spcBef>
                <a:spcPct val="0"/>
              </a:spcBef>
            </a:pPr>
            <a:r>
              <a:rPr lang="en-US" sz="1899">
                <a:solidFill>
                  <a:srgbClr val="000000"/>
                </a:solidFill>
                <a:latin typeface="Canva Sans"/>
                <a:ea typeface="Canva Sans"/>
                <a:cs typeface="Canva Sans"/>
                <a:sym typeface="Canva Sans"/>
              </a:rPr>
              <a:t>ExerciseAngina có ảnh hưởng đến nguy cơ mắc bệnh, nhóm có đau thắt ngực khi gắng sức có tỷ lệ mắc bệnh cao hơn.</a:t>
            </a:r>
          </a:p>
          <a:p>
            <a:pPr algn="just">
              <a:lnSpc>
                <a:spcPts val="2659"/>
              </a:lnSpc>
              <a:spcBef>
                <a:spcPct val="0"/>
              </a:spcBef>
            </a:pPr>
            <a:r>
              <a:rPr lang="en-US" sz="1899">
                <a:solidFill>
                  <a:srgbClr val="000000"/>
                </a:solidFill>
                <a:latin typeface="Canva Sans"/>
                <a:ea typeface="Canva Sans"/>
                <a:cs typeface="Canva Sans"/>
                <a:sym typeface="Canva Sans"/>
              </a:rPr>
              <a:t>RestingECG chủ yếu thuộc nhóm 0 và 1, có thể ảnh hưởng đến nguy cơ mắc bệnh nhưng cần phân tích sâu hơn.</a:t>
            </a:r>
          </a:p>
        </p:txBody>
      </p:sp>
      <p:sp>
        <p:nvSpPr>
          <p:cNvPr id="9" name="TextBox 9"/>
          <p:cNvSpPr txBox="1"/>
          <p:nvPr/>
        </p:nvSpPr>
        <p:spPr>
          <a:xfrm>
            <a:off x="2148685" y="2182750"/>
            <a:ext cx="5020628"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a:ea typeface="Canva Sans"/>
                <a:cs typeface="Canva Sans"/>
                <a:sym typeface="Canva Sans"/>
              </a:rPr>
              <a:t>Nhịp tim tối đa đạt được (thalach):</a:t>
            </a:r>
          </a:p>
        </p:txBody>
      </p:sp>
      <p:sp>
        <p:nvSpPr>
          <p:cNvPr id="10" name="TextBox 10"/>
          <p:cNvSpPr txBox="1"/>
          <p:nvPr/>
        </p:nvSpPr>
        <p:spPr>
          <a:xfrm>
            <a:off x="10944055" y="2161985"/>
            <a:ext cx="4919795"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a:ea typeface="Canva Sans"/>
                <a:cs typeface="Canva Sans"/>
                <a:sym typeface="Canva Sans"/>
              </a:rPr>
              <a:t>Cơn đau thắt ngực do tập thể dục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42873" y="1865686"/>
            <a:ext cx="17139232" cy="5661794"/>
          </a:xfrm>
          <a:custGeom>
            <a:avLst/>
            <a:gdLst/>
            <a:ahLst/>
            <a:cxnLst/>
            <a:rect l="l" t="t" r="r" b="b"/>
            <a:pathLst>
              <a:path w="17139232" h="5661794">
                <a:moveTo>
                  <a:pt x="0" y="0"/>
                </a:moveTo>
                <a:lnTo>
                  <a:pt x="17139232" y="0"/>
                </a:lnTo>
                <a:lnTo>
                  <a:pt x="17139232" y="5661794"/>
                </a:lnTo>
                <a:lnTo>
                  <a:pt x="0" y="5661794"/>
                </a:lnTo>
                <a:lnTo>
                  <a:pt x="0" y="0"/>
                </a:lnTo>
                <a:close/>
              </a:path>
            </a:pathLst>
          </a:custGeom>
          <a:blipFill>
            <a:blip r:embed="rId2"/>
            <a:stretch>
              <a:fillRect b="-653"/>
            </a:stretch>
          </a:blipFill>
        </p:spPr>
      </p:sp>
      <p:sp>
        <p:nvSpPr>
          <p:cNvPr id="6" name="TextBox 6"/>
          <p:cNvSpPr txBox="1"/>
          <p:nvPr/>
        </p:nvSpPr>
        <p:spPr>
          <a:xfrm>
            <a:off x="1236661" y="1198139"/>
            <a:ext cx="13049012"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Mức độ chênh ST khi tập thể dục so với lúc nghỉ ngơi (oldpeak):</a:t>
            </a:r>
          </a:p>
        </p:txBody>
      </p:sp>
      <p:sp>
        <p:nvSpPr>
          <p:cNvPr id="7" name="TextBox 7"/>
          <p:cNvSpPr txBox="1"/>
          <p:nvPr/>
        </p:nvSpPr>
        <p:spPr>
          <a:xfrm>
            <a:off x="1413582" y="7741063"/>
            <a:ext cx="11759985"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Khi Oldpeak tăng (&gt;2), số lượng điểm xanh (No) có vẻ chiếm ưu thế hơn điểm đỏ, cho thấy những người có mức ST Depression cao hơn thường không mắc bệnh tim.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1150" y="1018804"/>
            <a:ext cx="11463647" cy="8239496"/>
          </a:xfrm>
          <a:custGeom>
            <a:avLst/>
            <a:gdLst/>
            <a:ahLst/>
            <a:cxnLst/>
            <a:rect l="l" t="t" r="r" b="b"/>
            <a:pathLst>
              <a:path w="11463647" h="8239496">
                <a:moveTo>
                  <a:pt x="0" y="0"/>
                </a:moveTo>
                <a:lnTo>
                  <a:pt x="11463648" y="0"/>
                </a:lnTo>
                <a:lnTo>
                  <a:pt x="11463648" y="8239496"/>
                </a:lnTo>
                <a:lnTo>
                  <a:pt x="0" y="8239496"/>
                </a:lnTo>
                <a:lnTo>
                  <a:pt x="0" y="0"/>
                </a:lnTo>
                <a:close/>
              </a:path>
            </a:pathLst>
          </a:custGeom>
          <a:blipFill>
            <a:blip r:embed="rId2"/>
            <a:stretch>
              <a:fillRect/>
            </a:stretch>
          </a:blipFill>
        </p:spPr>
      </p:sp>
      <p:sp>
        <p:nvSpPr>
          <p:cNvPr id="3" name="TextBox 3"/>
          <p:cNvSpPr txBox="1"/>
          <p:nvPr/>
        </p:nvSpPr>
        <p:spPr>
          <a:xfrm>
            <a:off x="701150" y="274389"/>
            <a:ext cx="13246565"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Phân tích tương quan giữa các biến:</a:t>
            </a:r>
          </a:p>
        </p:txBody>
      </p:sp>
      <p:sp>
        <p:nvSpPr>
          <p:cNvPr id="4" name="TextBox 4"/>
          <p:cNvSpPr txBox="1"/>
          <p:nvPr/>
        </p:nvSpPr>
        <p:spPr>
          <a:xfrm>
            <a:off x="12164798" y="1257935"/>
            <a:ext cx="5810093" cy="3990340"/>
          </a:xfrm>
          <a:prstGeom prst="rect">
            <a:avLst/>
          </a:prstGeom>
        </p:spPr>
        <p:txBody>
          <a:bodyPr lIns="0" tIns="0" rIns="0" bIns="0" rtlCol="0" anchor="t">
            <a:spAutoFit/>
          </a:bodyPr>
          <a:lstStyle/>
          <a:p>
            <a:pPr algn="just">
              <a:lnSpc>
                <a:spcPts val="2659"/>
              </a:lnSpc>
              <a:spcBef>
                <a:spcPct val="0"/>
              </a:spcBef>
            </a:pPr>
            <a:r>
              <a:rPr lang="en-US" sz="1899" b="1">
                <a:solidFill>
                  <a:srgbClr val="000000"/>
                </a:solidFill>
                <a:latin typeface="Canva Sans Bold"/>
                <a:ea typeface="Canva Sans Bold"/>
                <a:cs typeface="Canva Sans Bold"/>
                <a:sym typeface="Canva Sans Bold"/>
              </a:rPr>
              <a:t>Mối tương quan yếu đến trung bình:</a:t>
            </a:r>
          </a:p>
          <a:p>
            <a:pPr algn="just">
              <a:lnSpc>
                <a:spcPts val="2659"/>
              </a:lnSpc>
              <a:spcBef>
                <a:spcPct val="0"/>
              </a:spcBef>
            </a:pPr>
            <a:r>
              <a:rPr lang="en-US" sz="1899">
                <a:solidFill>
                  <a:srgbClr val="000000"/>
                </a:solidFill>
                <a:latin typeface="Canva Sans"/>
                <a:ea typeface="Canva Sans"/>
                <a:cs typeface="Canva Sans"/>
                <a:sym typeface="Canva Sans"/>
              </a:rPr>
              <a:t>Đa số các biến có hệ số tương quan gần 0 (từ -0.14 đến 0.43), cho thấy mối quan hệ tuyến tính yếu hoặc không đáng kể.</a:t>
            </a:r>
          </a:p>
          <a:p>
            <a:pPr algn="just">
              <a:lnSpc>
                <a:spcPts val="2659"/>
              </a:lnSpc>
              <a:spcBef>
                <a:spcPct val="0"/>
              </a:spcBef>
            </a:pPr>
            <a:endParaRPr lang="en-US" sz="1899">
              <a:solidFill>
                <a:srgbClr val="000000"/>
              </a:solidFill>
              <a:latin typeface="Canva Sans"/>
              <a:ea typeface="Canva Sans"/>
              <a:cs typeface="Canva Sans"/>
              <a:sym typeface="Canva Sans"/>
            </a:endParaRPr>
          </a:p>
          <a:p>
            <a:pPr algn="just">
              <a:lnSpc>
                <a:spcPts val="2659"/>
              </a:lnSpc>
              <a:spcBef>
                <a:spcPct val="0"/>
              </a:spcBef>
            </a:pPr>
            <a:r>
              <a:rPr lang="en-US" sz="1899" b="1">
                <a:solidFill>
                  <a:srgbClr val="000000"/>
                </a:solidFill>
                <a:latin typeface="Canva Sans Bold"/>
                <a:ea typeface="Canva Sans Bold"/>
                <a:cs typeface="Canva Sans Bold"/>
                <a:sym typeface="Canva Sans Bold"/>
              </a:rPr>
              <a:t>Biến target :</a:t>
            </a:r>
          </a:p>
          <a:p>
            <a:pPr algn="just">
              <a:lnSpc>
                <a:spcPts val="2659"/>
              </a:lnSpc>
              <a:spcBef>
                <a:spcPct val="0"/>
              </a:spcBef>
            </a:pPr>
            <a:r>
              <a:rPr lang="en-US" sz="1899">
                <a:solidFill>
                  <a:srgbClr val="000000"/>
                </a:solidFill>
                <a:latin typeface="Canva Sans"/>
                <a:ea typeface="Canva Sans"/>
                <a:cs typeface="Canva Sans"/>
                <a:sym typeface="Canva Sans"/>
              </a:rPr>
              <a:t>Tương quan yếu với hầu hết biến, cao nhất với age (0.31) và chol (0.13), phù hợp với nghiên cứu về nguy cơ bệnh tim tăng theo tuổi và cholesterol.</a:t>
            </a:r>
          </a:p>
          <a:p>
            <a:pPr algn="just">
              <a:lnSpc>
                <a:spcPts val="2659"/>
              </a:lnSpc>
              <a:spcBef>
                <a:spcPct val="0"/>
              </a:spcBef>
            </a:pPr>
            <a:r>
              <a:rPr lang="en-US" sz="1899">
                <a:solidFill>
                  <a:srgbClr val="000000"/>
                </a:solidFill>
                <a:latin typeface="Canva Sans"/>
                <a:ea typeface="Canva Sans"/>
                <a:cs typeface="Canva Sans"/>
                <a:sym typeface="Canva Sans"/>
              </a:rPr>
              <a:t>Các biến như cp (loại đau ngực) và thalach (nhịp tim tối đa) có tương quan thấp (0.05–0.11), cần xem xét thêm yếu tố phi tuyến.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grpSp>
        <p:nvGrpSpPr>
          <p:cNvPr id="6" name="Group 6"/>
          <p:cNvGrpSpPr/>
          <p:nvPr/>
        </p:nvGrpSpPr>
        <p:grpSpPr>
          <a:xfrm>
            <a:off x="2320098" y="3459208"/>
            <a:ext cx="953998" cy="953998"/>
            <a:chOff x="0" y="0"/>
            <a:chExt cx="251259" cy="251259"/>
          </a:xfrm>
        </p:grpSpPr>
        <p:sp>
          <p:nvSpPr>
            <p:cNvPr id="7" name="Freeform 7"/>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549042" y="3773329"/>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0" name="TextBox 10"/>
          <p:cNvSpPr txBox="1"/>
          <p:nvPr/>
        </p:nvSpPr>
        <p:spPr>
          <a:xfrm>
            <a:off x="3439263" y="3701248"/>
            <a:ext cx="288583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Lí do chọn đề tài</a:t>
            </a:r>
          </a:p>
        </p:txBody>
      </p:sp>
      <p:sp>
        <p:nvSpPr>
          <p:cNvPr id="11" name="TextBox 11"/>
          <p:cNvSpPr txBox="1"/>
          <p:nvPr/>
        </p:nvSpPr>
        <p:spPr>
          <a:xfrm>
            <a:off x="2320098" y="828675"/>
            <a:ext cx="13647804" cy="1717712"/>
          </a:xfrm>
          <a:prstGeom prst="rect">
            <a:avLst/>
          </a:prstGeom>
        </p:spPr>
        <p:txBody>
          <a:bodyPr lIns="0" tIns="0" rIns="0" bIns="0" rtlCol="0" anchor="t">
            <a:spAutoFit/>
          </a:bodyPr>
          <a:lstStyle/>
          <a:p>
            <a:pPr algn="ctr">
              <a:lnSpc>
                <a:spcPts val="13999"/>
              </a:lnSpc>
              <a:spcBef>
                <a:spcPct val="0"/>
              </a:spcBef>
            </a:pPr>
            <a:r>
              <a:rPr lang="en-US" sz="9999" b="1">
                <a:solidFill>
                  <a:srgbClr val="02CDFF"/>
                </a:solidFill>
                <a:latin typeface="Barlow Condensed Bold"/>
                <a:ea typeface="Barlow Condensed Bold"/>
                <a:cs typeface="Barlow Condensed Bold"/>
                <a:sym typeface="Barlow Condensed Bold"/>
              </a:rPr>
              <a:t>Nội dung chính</a:t>
            </a:r>
          </a:p>
        </p:txBody>
      </p:sp>
      <p:grpSp>
        <p:nvGrpSpPr>
          <p:cNvPr id="12" name="Group 12"/>
          <p:cNvGrpSpPr/>
          <p:nvPr/>
        </p:nvGrpSpPr>
        <p:grpSpPr>
          <a:xfrm>
            <a:off x="2320098" y="5451431"/>
            <a:ext cx="953998" cy="953998"/>
            <a:chOff x="0" y="0"/>
            <a:chExt cx="251259" cy="251259"/>
          </a:xfrm>
        </p:grpSpPr>
        <p:sp>
          <p:nvSpPr>
            <p:cNvPr id="13" name="Freeform 13"/>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14" name="TextBox 14"/>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549042" y="5765553"/>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16" name="TextBox 16"/>
          <p:cNvSpPr txBox="1"/>
          <p:nvPr/>
        </p:nvSpPr>
        <p:spPr>
          <a:xfrm>
            <a:off x="3439263" y="5693471"/>
            <a:ext cx="288583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Giới thiệu dữ liệu</a:t>
            </a:r>
          </a:p>
        </p:txBody>
      </p:sp>
      <p:grpSp>
        <p:nvGrpSpPr>
          <p:cNvPr id="17" name="Group 17"/>
          <p:cNvGrpSpPr/>
          <p:nvPr/>
        </p:nvGrpSpPr>
        <p:grpSpPr>
          <a:xfrm>
            <a:off x="2320098" y="7443654"/>
            <a:ext cx="953998" cy="953998"/>
            <a:chOff x="0" y="0"/>
            <a:chExt cx="251259" cy="251259"/>
          </a:xfrm>
        </p:grpSpPr>
        <p:sp>
          <p:nvSpPr>
            <p:cNvPr id="18" name="Freeform 18"/>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19" name="TextBox 19"/>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2549042" y="7757776"/>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1" name="TextBox 21"/>
          <p:cNvSpPr txBox="1"/>
          <p:nvPr/>
        </p:nvSpPr>
        <p:spPr>
          <a:xfrm>
            <a:off x="3439263" y="7685694"/>
            <a:ext cx="288583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Tiền xử lý dữ liệu</a:t>
            </a:r>
          </a:p>
        </p:txBody>
      </p:sp>
      <p:grpSp>
        <p:nvGrpSpPr>
          <p:cNvPr id="22" name="Group 22"/>
          <p:cNvGrpSpPr/>
          <p:nvPr/>
        </p:nvGrpSpPr>
        <p:grpSpPr>
          <a:xfrm>
            <a:off x="11541177" y="3459208"/>
            <a:ext cx="953998" cy="953998"/>
            <a:chOff x="0" y="0"/>
            <a:chExt cx="251259" cy="251259"/>
          </a:xfrm>
        </p:grpSpPr>
        <p:sp>
          <p:nvSpPr>
            <p:cNvPr id="23" name="Freeform 23"/>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24" name="TextBox 24"/>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1770121" y="3773329"/>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26" name="TextBox 26"/>
          <p:cNvSpPr txBox="1"/>
          <p:nvPr/>
        </p:nvSpPr>
        <p:spPr>
          <a:xfrm>
            <a:off x="12660342" y="3701248"/>
            <a:ext cx="508949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Phân tích khám phá dữ liệu</a:t>
            </a:r>
          </a:p>
        </p:txBody>
      </p:sp>
      <p:grpSp>
        <p:nvGrpSpPr>
          <p:cNvPr id="27" name="Group 27"/>
          <p:cNvGrpSpPr/>
          <p:nvPr/>
        </p:nvGrpSpPr>
        <p:grpSpPr>
          <a:xfrm>
            <a:off x="11541177" y="5451431"/>
            <a:ext cx="953998" cy="953998"/>
            <a:chOff x="0" y="0"/>
            <a:chExt cx="251259" cy="251259"/>
          </a:xfrm>
        </p:grpSpPr>
        <p:sp>
          <p:nvSpPr>
            <p:cNvPr id="28" name="Freeform 28"/>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29" name="TextBox 29"/>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1770121" y="5765553"/>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31" name="TextBox 31"/>
          <p:cNvSpPr txBox="1"/>
          <p:nvPr/>
        </p:nvSpPr>
        <p:spPr>
          <a:xfrm>
            <a:off x="12660342" y="5693471"/>
            <a:ext cx="4132778"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Kiến thức liên quan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4184632"/>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Kiến thức liên quan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TextBox 6"/>
          <p:cNvSpPr txBox="1"/>
          <p:nvPr/>
        </p:nvSpPr>
        <p:spPr>
          <a:xfrm>
            <a:off x="2320098" y="828675"/>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Nguyên tắc suy tim</a:t>
            </a:r>
          </a:p>
        </p:txBody>
      </p:sp>
      <p:sp>
        <p:nvSpPr>
          <p:cNvPr id="7" name="TextBox 7"/>
          <p:cNvSpPr txBox="1"/>
          <p:nvPr/>
        </p:nvSpPr>
        <p:spPr>
          <a:xfrm>
            <a:off x="1012372" y="2989946"/>
            <a:ext cx="5262926"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Định nghĩa và Tổng quan</a:t>
            </a:r>
          </a:p>
        </p:txBody>
      </p:sp>
      <p:sp>
        <p:nvSpPr>
          <p:cNvPr id="8" name="TextBox 8"/>
          <p:cNvSpPr txBox="1"/>
          <p:nvPr/>
        </p:nvSpPr>
        <p:spPr>
          <a:xfrm>
            <a:off x="837831" y="3970154"/>
            <a:ext cx="7595629" cy="199009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Suy tim (CHF) là tình trạng tim không bơm đủ máu để đáp ứng nhu cầu cơ thể.</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Không có nghĩa là tim ngừng đập mà là suy giảm khả năng bơm máu.</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Đây là tình trạng mãn tính, nghiêm trọng và cần chăm sóc y tế.</a:t>
            </a:r>
          </a:p>
        </p:txBody>
      </p:sp>
      <p:sp>
        <p:nvSpPr>
          <p:cNvPr id="9" name="TextBox 9"/>
          <p:cNvSpPr txBox="1"/>
          <p:nvPr/>
        </p:nvSpPr>
        <p:spPr>
          <a:xfrm>
            <a:off x="1099643" y="7140148"/>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Nguyên nhân gây Suy tim</a:t>
            </a:r>
          </a:p>
        </p:txBody>
      </p:sp>
      <p:sp>
        <p:nvSpPr>
          <p:cNvPr id="10" name="TextBox 10"/>
          <p:cNvSpPr txBox="1"/>
          <p:nvPr/>
        </p:nvSpPr>
        <p:spPr>
          <a:xfrm>
            <a:off x="1028700" y="7944485"/>
            <a:ext cx="7508358" cy="1323340"/>
          </a:xfrm>
          <a:prstGeom prst="rect">
            <a:avLst/>
          </a:prstGeom>
        </p:spPr>
        <p:txBody>
          <a:bodyPr lIns="0" tIns="0" rIns="0" bIns="0" rtlCol="0" anchor="t">
            <a:spAutoFit/>
          </a:bodyPr>
          <a:lstStyle/>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Nguyên </a:t>
            </a:r>
            <a:r>
              <a:rPr lang="en-US" sz="1899" dirty="0" err="1">
                <a:solidFill>
                  <a:srgbClr val="000000"/>
                </a:solidFill>
                <a:latin typeface="Canva Sans"/>
                <a:ea typeface="Canva Sans"/>
                <a:cs typeface="Canva Sans"/>
                <a:sym typeface="Canva Sans"/>
              </a:rPr>
              <a:t>nhân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phổ</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động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mạch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vành</a:t>
            </a:r>
            <a:r>
              <a:rPr lang="en-US" sz="1899" dirty="0">
                <a:solidFill>
                  <a:srgbClr val="000000"/>
                </a:solidFill>
                <a:latin typeface="Canva Sans"/>
                <a:ea typeface="Canva Sans"/>
                <a:cs typeface="Canva Sans"/>
                <a:sym typeface="Canva Sans"/>
              </a:rPr>
              <a:t> (CAD), </a:t>
            </a:r>
            <a:r>
              <a:rPr lang="en-US" sz="1899" dirty="0" err="1">
                <a:solidFill>
                  <a:srgbClr val="000000"/>
                </a:solidFill>
                <a:latin typeface="Canva Sans"/>
                <a:ea typeface="Canva Sans"/>
                <a:cs typeface="Canva Sans"/>
                <a:sym typeface="Canva Sans"/>
              </a:rPr>
              <a:t>nhồi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máu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cơ</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huyết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áp</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cao</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tiểu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đường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béo</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phì</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van </a:t>
            </a:r>
            <a:r>
              <a:rPr lang="en-US" sz="1899" dirty="0" err="1">
                <a:solidFill>
                  <a:srgbClr val="000000"/>
                </a:solidFill>
                <a:latin typeface="Canva Sans"/>
                <a:ea typeface="Canva Sans"/>
                <a:cs typeface="Canva Sans"/>
                <a:sym typeface="Canva Sans"/>
              </a:rPr>
              <a:t>tim.</a:t>
            </a:r>
            <a:endParaRPr lang="en-US" sz="1899" dirty="0">
              <a:solidFill>
                <a:srgbClr val="000000"/>
              </a:solidFill>
              <a:latin typeface="Canva Sans"/>
              <a:ea typeface="Canva Sans"/>
              <a:cs typeface="Canva Sans"/>
              <a:sym typeface="Canva Sans"/>
            </a:endParaRPr>
          </a:p>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Nguyên </a:t>
            </a:r>
            <a:r>
              <a:rPr lang="en-US" sz="1899" dirty="0" err="1">
                <a:solidFill>
                  <a:srgbClr val="000000"/>
                </a:solidFill>
                <a:latin typeface="Canva Sans"/>
                <a:ea typeface="Canva Sans"/>
                <a:cs typeface="Canva Sans"/>
                <a:sym typeface="Canva Sans"/>
              </a:rPr>
              <a:t>nhân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ít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gặp</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Dị</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tật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bẩm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sinh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nhiễm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trùng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lối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sống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không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lành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mạnh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rượu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thuốc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lá</a:t>
            </a:r>
            <a:r>
              <a:rPr lang="en-US" sz="1899" dirty="0">
                <a:solidFill>
                  <a:srgbClr val="000000"/>
                </a:solidFill>
                <a:latin typeface="Canva Sans"/>
                <a:ea typeface="Canva Sans"/>
                <a:cs typeface="Canva Sans"/>
                <a:sym typeface="Canva Sans"/>
              </a:rPr>
              <a:t>).</a:t>
            </a:r>
          </a:p>
        </p:txBody>
      </p:sp>
      <p:sp>
        <p:nvSpPr>
          <p:cNvPr id="11" name="TextBox 11"/>
          <p:cNvSpPr txBox="1"/>
          <p:nvPr/>
        </p:nvSpPr>
        <p:spPr>
          <a:xfrm>
            <a:off x="9318542" y="2989946"/>
            <a:ext cx="5262926"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Các loại Suy tim</a:t>
            </a:r>
          </a:p>
        </p:txBody>
      </p:sp>
      <p:sp>
        <p:nvSpPr>
          <p:cNvPr id="12" name="TextBox 12"/>
          <p:cNvSpPr txBox="1"/>
          <p:nvPr/>
        </p:nvSpPr>
        <p:spPr>
          <a:xfrm>
            <a:off x="9144000" y="3970154"/>
            <a:ext cx="7595629" cy="2990215"/>
          </a:xfrm>
          <a:prstGeom prst="rect">
            <a:avLst/>
          </a:prstGeom>
        </p:spPr>
        <p:txBody>
          <a:bodyPr lIns="0" tIns="0" rIns="0" bIns="0" rtlCol="0" anchor="t">
            <a:spAutoFit/>
          </a:bodyPr>
          <a:lstStyle/>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Suy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trái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phổ</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hơn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cần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điều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trị</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bằng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thuốc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và</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thay</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đổi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lối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sống</a:t>
            </a:r>
            <a:r>
              <a:rPr lang="en-US" sz="1899" dirty="0">
                <a:solidFill>
                  <a:srgbClr val="000000"/>
                </a:solidFill>
                <a:latin typeface="Canva Sans"/>
                <a:ea typeface="Canva Sans"/>
                <a:cs typeface="Canva Sans"/>
                <a:sym typeface="Canva Sans"/>
              </a:rPr>
              <a:t>.</a:t>
            </a:r>
          </a:p>
          <a:p>
            <a:pPr algn="l">
              <a:lnSpc>
                <a:spcPts val="2659"/>
              </a:lnSpc>
            </a:pP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HFrEF</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suất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tống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máu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giảm</a:t>
            </a:r>
            <a:r>
              <a:rPr lang="en-US" sz="1899" dirty="0">
                <a:solidFill>
                  <a:srgbClr val="000000"/>
                </a:solidFill>
                <a:latin typeface="Canva Sans"/>
                <a:ea typeface="Canva Sans"/>
                <a:cs typeface="Canva Sans"/>
                <a:sym typeface="Canva Sans"/>
              </a:rPr>
              <a:t> (&lt;40%)</a:t>
            </a:r>
          </a:p>
          <a:p>
            <a:pPr algn="l">
              <a:lnSpc>
                <a:spcPts val="2659"/>
              </a:lnSpc>
            </a:pP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HFpEF</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suất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tống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máu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bảo</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tồn</a:t>
            </a:r>
            <a:r>
              <a:rPr lang="en-US" sz="1899" dirty="0">
                <a:solidFill>
                  <a:srgbClr val="000000"/>
                </a:solidFill>
                <a:latin typeface="Canva Sans"/>
                <a:ea typeface="Canva Sans"/>
                <a:cs typeface="Canva Sans"/>
                <a:sym typeface="Canva Sans"/>
              </a:rPr>
              <a:t> (≥50%)</a:t>
            </a:r>
          </a:p>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Suy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phải</a:t>
            </a:r>
            <a:r>
              <a:rPr lang="en-US" sz="1899" dirty="0">
                <a:solidFill>
                  <a:srgbClr val="000000"/>
                </a:solidFill>
                <a:latin typeface="Canva Sans"/>
                <a:ea typeface="Canva Sans"/>
                <a:cs typeface="Canva Sans"/>
                <a:sym typeface="Canva Sans"/>
              </a:rPr>
              <a:t> :  </a:t>
            </a:r>
            <a:r>
              <a:rPr lang="en-US" sz="1899" dirty="0" err="1">
                <a:solidFill>
                  <a:srgbClr val="000000"/>
                </a:solidFill>
                <a:latin typeface="Canva Sans"/>
                <a:ea typeface="Canva Sans"/>
                <a:cs typeface="Canva Sans"/>
                <a:sym typeface="Canva Sans"/>
              </a:rPr>
              <a:t>thường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liên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quan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phổi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hoặc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suy</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trái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triển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cần</a:t>
            </a:r>
            <a:r>
              <a:rPr lang="en-US" sz="1899" dirty="0">
                <a:solidFill>
                  <a:srgbClr val="000000"/>
                </a:solidFill>
                <a:latin typeface="Canva Sans"/>
                <a:ea typeface="Canva Sans"/>
                <a:cs typeface="Canva Sans"/>
                <a:sym typeface="Canva Sans"/>
              </a:rPr>
              <a:t> can </a:t>
            </a:r>
            <a:r>
              <a:rPr lang="en-US" sz="1899" dirty="0" err="1">
                <a:solidFill>
                  <a:srgbClr val="000000"/>
                </a:solidFill>
                <a:latin typeface="Canva Sans"/>
                <a:ea typeface="Canva Sans"/>
                <a:cs typeface="Canva Sans"/>
                <a:sym typeface="Canva Sans"/>
              </a:rPr>
              <a:t>thiệp</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sớm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để</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tránh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chứng</a:t>
            </a:r>
            <a:r>
              <a:rPr lang="en-US" sz="1899" dirty="0">
                <a:solidFill>
                  <a:srgbClr val="000000"/>
                </a:solidFill>
                <a:latin typeface="Canva Sans"/>
                <a:ea typeface="Canva Sans"/>
                <a:cs typeface="Canva Sans"/>
                <a:sym typeface="Canva Sans"/>
              </a:rPr>
              <a:t>.</a:t>
            </a:r>
          </a:p>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Suy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toàn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bộ</a:t>
            </a:r>
            <a:r>
              <a:rPr lang="en-US" sz="1899" dirty="0">
                <a:solidFill>
                  <a:srgbClr val="000000"/>
                </a:solidFill>
                <a:latin typeface="Canva Sans"/>
                <a:ea typeface="Canva Sans"/>
                <a:cs typeface="Canva Sans"/>
                <a:sym typeface="Canva Sans"/>
              </a:rPr>
              <a:t> : </a:t>
            </a:r>
            <a:r>
              <a:rPr lang="en-US" sz="1899" dirty="0" err="1">
                <a:solidFill>
                  <a:srgbClr val="000000"/>
                </a:solidFill>
                <a:latin typeface="Canva Sans"/>
                <a:ea typeface="Canva Sans"/>
                <a:cs typeface="Canva Sans"/>
                <a:sym typeface="Canva Sans"/>
              </a:rPr>
              <a:t>là</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giai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đoạn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nặng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nhất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cần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hỗ</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trợ</a:t>
            </a:r>
            <a:r>
              <a:rPr lang="en-US" sz="1899" dirty="0">
                <a:solidFill>
                  <a:srgbClr val="000000"/>
                </a:solidFill>
                <a:latin typeface="Canva Sans"/>
                <a:ea typeface="Canva Sans"/>
                <a:cs typeface="Canva Sans"/>
                <a:sym typeface="Canva Sans"/>
              </a:rPr>
              <a:t> y </a:t>
            </a:r>
            <a:r>
              <a:rPr lang="en-US" sz="1899" dirty="0" err="1">
                <a:solidFill>
                  <a:srgbClr val="000000"/>
                </a:solidFill>
                <a:latin typeface="Canva Sans"/>
                <a:ea typeface="Canva Sans"/>
                <a:cs typeface="Canva Sans"/>
                <a:sym typeface="Canva Sans"/>
              </a:rPr>
              <a:t>tế</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liên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tục</a:t>
            </a:r>
            <a:r>
              <a:rPr lang="en-US" sz="1899" dirty="0">
                <a:solidFill>
                  <a:srgbClr val="000000"/>
                </a:solidFill>
                <a:latin typeface="Canva Sans"/>
                <a:ea typeface="Canva Sans"/>
                <a:cs typeface="Canva Sans"/>
                <a:sym typeface="Canva Sans"/>
              </a:rPr>
              <a:t>.</a:t>
            </a:r>
          </a:p>
          <a:p>
            <a:pPr algn="l">
              <a:lnSpc>
                <a:spcPts val="2659"/>
              </a:lnSpc>
            </a:pPr>
            <a:endParaRPr lang="en-US" sz="1899" dirty="0">
              <a:solidFill>
                <a:srgbClr val="000000"/>
              </a:solidFill>
              <a:latin typeface="Canva Sans"/>
              <a:ea typeface="Canva Sans"/>
              <a:cs typeface="Canva Sans"/>
              <a:sym typeface="Canva Sans"/>
            </a:endParaRPr>
          </a:p>
        </p:txBody>
      </p:sp>
      <p:sp>
        <p:nvSpPr>
          <p:cNvPr id="13" name="TextBox 13"/>
          <p:cNvSpPr txBox="1"/>
          <p:nvPr/>
        </p:nvSpPr>
        <p:spPr>
          <a:xfrm>
            <a:off x="9476540" y="7074669"/>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Triệu chứng Thường gặp</a:t>
            </a:r>
          </a:p>
        </p:txBody>
      </p:sp>
      <p:sp>
        <p:nvSpPr>
          <p:cNvPr id="14" name="TextBox 14"/>
          <p:cNvSpPr txBox="1"/>
          <p:nvPr/>
        </p:nvSpPr>
        <p:spPr>
          <a:xfrm>
            <a:off x="9231271" y="7944485"/>
            <a:ext cx="7508358"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Khó thở, mệt mỏi, sưng phù chân, khó thở khi nằm, nhịp tim nhanh, ho dai dẳng.</a:t>
            </a:r>
          </a:p>
        </p:txBody>
      </p:sp>
      <p:sp>
        <p:nvSpPr>
          <p:cNvPr id="15" name="AutoShape 15"/>
          <p:cNvSpPr/>
          <p:nvPr/>
        </p:nvSpPr>
        <p:spPr>
          <a:xfrm flipH="1">
            <a:off x="8724611" y="3093464"/>
            <a:ext cx="0" cy="6080752"/>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TextBox 6"/>
          <p:cNvSpPr txBox="1"/>
          <p:nvPr/>
        </p:nvSpPr>
        <p:spPr>
          <a:xfrm>
            <a:off x="2320098" y="828675"/>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Chỉ số Y khoa Quan trọng</a:t>
            </a:r>
          </a:p>
        </p:txBody>
      </p:sp>
      <p:sp>
        <p:nvSpPr>
          <p:cNvPr id="7" name="TextBox 7"/>
          <p:cNvSpPr txBox="1"/>
          <p:nvPr/>
        </p:nvSpPr>
        <p:spPr>
          <a:xfrm>
            <a:off x="1012372" y="2989946"/>
            <a:ext cx="3245738"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 Huyết áp (BP)</a:t>
            </a:r>
          </a:p>
        </p:txBody>
      </p:sp>
      <p:sp>
        <p:nvSpPr>
          <p:cNvPr id="8" name="TextBox 8"/>
          <p:cNvSpPr txBox="1"/>
          <p:nvPr/>
        </p:nvSpPr>
        <p:spPr>
          <a:xfrm>
            <a:off x="837831" y="3970154"/>
            <a:ext cx="7595629" cy="132334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Huyết áp cao là một trong những yếu tố nguy cơ chính, gây căng thẳng cho tim và dẫn đến suy tim.</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Huyết áp cao: SBP ≥ 120 mmHg hoặc DBP ≥ 80 mmHg → Nguy cơ suy tim.</a:t>
            </a:r>
          </a:p>
        </p:txBody>
      </p:sp>
      <p:sp>
        <p:nvSpPr>
          <p:cNvPr id="9" name="TextBox 9"/>
          <p:cNvSpPr txBox="1"/>
          <p:nvPr/>
        </p:nvSpPr>
        <p:spPr>
          <a:xfrm>
            <a:off x="1203242" y="5741169"/>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Phân suất tống máu (EF)</a:t>
            </a:r>
          </a:p>
        </p:txBody>
      </p:sp>
      <p:sp>
        <p:nvSpPr>
          <p:cNvPr id="10" name="TextBox 10"/>
          <p:cNvSpPr txBox="1"/>
          <p:nvPr/>
        </p:nvSpPr>
        <p:spPr>
          <a:xfrm>
            <a:off x="1028700" y="6721377"/>
            <a:ext cx="7508358" cy="132334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EF giúp đánh giá khả năng bơm máu của tim, từ đó xác định loại suy tim và mức độ nghiêm trọng.</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Bình thường: 50 - 70%.</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HFrEF: &lt; 40%, HFpEF: ≥ 50%.</a:t>
            </a:r>
          </a:p>
        </p:txBody>
      </p:sp>
      <p:sp>
        <p:nvSpPr>
          <p:cNvPr id="11" name="TextBox 11"/>
          <p:cNvSpPr txBox="1"/>
          <p:nvPr/>
        </p:nvSpPr>
        <p:spPr>
          <a:xfrm>
            <a:off x="9318542" y="2989946"/>
            <a:ext cx="5262926"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Nhịp tim (HR)</a:t>
            </a:r>
          </a:p>
        </p:txBody>
      </p:sp>
      <p:sp>
        <p:nvSpPr>
          <p:cNvPr id="12" name="TextBox 12"/>
          <p:cNvSpPr txBox="1"/>
          <p:nvPr/>
        </p:nvSpPr>
        <p:spPr>
          <a:xfrm>
            <a:off x="9144000" y="3970154"/>
            <a:ext cx="7595629" cy="989965"/>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Nhịp tim quá nhanh (Tachycardia &gt;100 bpm) hoặc quá chậm (Bradycardia &lt;60 bpm) đều có thể là dấu hiệu của rối loạn nhịp tim, nguy cơ suy tim.</a:t>
            </a:r>
          </a:p>
        </p:txBody>
      </p:sp>
      <p:sp>
        <p:nvSpPr>
          <p:cNvPr id="13" name="TextBox 13"/>
          <p:cNvSpPr txBox="1"/>
          <p:nvPr/>
        </p:nvSpPr>
        <p:spPr>
          <a:xfrm>
            <a:off x="9405812" y="5741169"/>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Chỉ số khối cơ thể (BMI)</a:t>
            </a:r>
          </a:p>
        </p:txBody>
      </p:sp>
      <p:sp>
        <p:nvSpPr>
          <p:cNvPr id="14" name="TextBox 14"/>
          <p:cNvSpPr txBox="1"/>
          <p:nvPr/>
        </p:nvSpPr>
        <p:spPr>
          <a:xfrm>
            <a:off x="9231271" y="6721377"/>
            <a:ext cx="7508358"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Béo phì (BMI &gt;30) làm tăng áp lực lên tim, thúc đẩy sự phát triển của suy tim.</a:t>
            </a:r>
          </a:p>
        </p:txBody>
      </p:sp>
      <p:sp>
        <p:nvSpPr>
          <p:cNvPr id="15" name="AutoShape 15"/>
          <p:cNvSpPr/>
          <p:nvPr/>
        </p:nvSpPr>
        <p:spPr>
          <a:xfrm flipH="1">
            <a:off x="8724611" y="3093464"/>
            <a:ext cx="0" cy="6080752"/>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6025" y="8138313"/>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H="1">
            <a:off x="8700799" y="3704297"/>
            <a:ext cx="0" cy="6080752"/>
          </a:xfrm>
          <a:prstGeom prst="line">
            <a:avLst/>
          </a:prstGeom>
          <a:ln w="38100" cap="flat">
            <a:solidFill>
              <a:srgbClr val="000000"/>
            </a:solidFill>
            <a:prstDash val="solid"/>
            <a:headEnd type="none" w="sm" len="sm"/>
            <a:tailEnd type="none" w="sm" len="sm"/>
          </a:ln>
        </p:spPr>
      </p:sp>
      <p:graphicFrame>
        <p:nvGraphicFramePr>
          <p:cNvPr id="6" name="Table 6"/>
          <p:cNvGraphicFramePr>
            <a:graphicFrameLocks noGrp="1"/>
          </p:cNvGraphicFramePr>
          <p:nvPr/>
        </p:nvGraphicFramePr>
        <p:xfrm>
          <a:off x="8914462" y="4943804"/>
          <a:ext cx="8859189" cy="4519409"/>
        </p:xfrm>
        <a:graphic>
          <a:graphicData uri="http://schemas.openxmlformats.org/drawingml/2006/table">
            <a:tbl>
              <a:tblPr/>
              <a:tblGrid>
                <a:gridCol w="1879470">
                  <a:extLst>
                    <a:ext uri="{9D8B030D-6E8A-4147-A177-3AD203B41FA5}">
                      <a16:colId xmlns:a16="http://schemas.microsoft.com/office/drawing/2014/main" val="20000"/>
                    </a:ext>
                  </a:extLst>
                </a:gridCol>
                <a:gridCol w="1879470">
                  <a:extLst>
                    <a:ext uri="{9D8B030D-6E8A-4147-A177-3AD203B41FA5}">
                      <a16:colId xmlns:a16="http://schemas.microsoft.com/office/drawing/2014/main" val="20001"/>
                    </a:ext>
                  </a:extLst>
                </a:gridCol>
                <a:gridCol w="2117109">
                  <a:extLst>
                    <a:ext uri="{9D8B030D-6E8A-4147-A177-3AD203B41FA5}">
                      <a16:colId xmlns:a16="http://schemas.microsoft.com/office/drawing/2014/main" val="20002"/>
                    </a:ext>
                  </a:extLst>
                </a:gridCol>
                <a:gridCol w="2983140">
                  <a:extLst>
                    <a:ext uri="{9D8B030D-6E8A-4147-A177-3AD203B41FA5}">
                      <a16:colId xmlns:a16="http://schemas.microsoft.com/office/drawing/2014/main" val="20003"/>
                    </a:ext>
                  </a:extLst>
                </a:gridCol>
              </a:tblGrid>
              <a:tr h="1138273">
                <a:tc>
                  <a:txBody>
                    <a:bodyPr/>
                    <a:lstStyle/>
                    <a:p>
                      <a:pPr algn="l">
                        <a:lnSpc>
                          <a:spcPts val="1960"/>
                        </a:lnSpc>
                        <a:defRPr/>
                      </a:pPr>
                      <a:r>
                        <a:rPr lang="en-US" sz="1400">
                          <a:solidFill>
                            <a:srgbClr val="000000"/>
                          </a:solidFill>
                          <a:latin typeface="Open Sans"/>
                          <a:ea typeface="Open Sans"/>
                          <a:cs typeface="Open Sans"/>
                          <a:sym typeface="Open Sans"/>
                        </a:rPr>
                        <a:t>Nghiên cứu (Tác giả, Năm)</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Bộ dữ liệu đã sử dụng</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Các Thuật toán Chính</a:t>
                      </a:r>
                      <a:endParaRPr lang="en-US" sz="1100"/>
                    </a:p>
                    <a:p>
                      <a:pPr algn="l">
                        <a:lnSpc>
                          <a:spcPts val="1960"/>
                        </a:lnSpc>
                      </a:pPr>
                      <a:r>
                        <a:rPr lang="en-US" sz="1400">
                          <a:solidFill>
                            <a:srgbClr val="000000"/>
                          </a:solidFill>
                          <a:latin typeface="Open Sans"/>
                          <a:ea typeface="Open Sans"/>
                          <a:cs typeface="Open Sans"/>
                          <a:sym typeface="Open Sans"/>
                        </a:rPr>
                        <a:t>  đã Áp dụng</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Độ chính xác/Chỉ số Chính</a:t>
                      </a:r>
                      <a:endParaRPr lang="en-US" sz="1100"/>
                    </a:p>
                    <a:p>
                      <a:pPr algn="l">
                        <a:lnSpc>
                          <a:spcPts val="1960"/>
                        </a:lnSpc>
                      </a:pPr>
                      <a:r>
                        <a:rPr lang="en-US" sz="1400">
                          <a:solidFill>
                            <a:srgbClr val="000000"/>
                          </a:solidFill>
                          <a:latin typeface="Open Sans"/>
                          <a:ea typeface="Open Sans"/>
                          <a:cs typeface="Open Sans"/>
                          <a:sym typeface="Open Sans"/>
                        </a:rPr>
                        <a:t>  được Báo cáo</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53288">
                <a:tc>
                  <a:txBody>
                    <a:bodyPr/>
                    <a:lstStyle/>
                    <a:p>
                      <a:pPr algn="l">
                        <a:lnSpc>
                          <a:spcPts val="1960"/>
                        </a:lnSpc>
                        <a:defRPr/>
                      </a:pPr>
                      <a:r>
                        <a:rPr lang="en-US" sz="1400">
                          <a:solidFill>
                            <a:srgbClr val="000000"/>
                          </a:solidFill>
                          <a:latin typeface="Open Sans"/>
                          <a:ea typeface="Open Sans"/>
                          <a:cs typeface="Open Sans"/>
                          <a:sym typeface="Open Sans"/>
                        </a:rPr>
                        <a:t>Zeng (2023)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Fedesoriano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Cây quyết định, KNN, SVM, XGBoost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 SVM: Độ chính xác 88,8%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9575">
                <a:tc>
                  <a:txBody>
                    <a:bodyPr/>
                    <a:lstStyle/>
                    <a:p>
                      <a:pPr algn="l">
                        <a:lnSpc>
                          <a:spcPts val="1960"/>
                        </a:lnSpc>
                        <a:defRPr/>
                      </a:pPr>
                      <a:r>
                        <a:rPr lang="en-US" sz="1400">
                          <a:solidFill>
                            <a:srgbClr val="000000"/>
                          </a:solidFill>
                          <a:latin typeface="Open Sans"/>
                          <a:ea typeface="Open Sans"/>
                          <a:cs typeface="Open Sans"/>
                          <a:sym typeface="Open Sans"/>
                        </a:rPr>
                        <a:t>Alotaibi (2019) 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Tập con của Fedesoriano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Random Forest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Độ chính xác 89,14%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8273">
                <a:tc>
                  <a:txBody>
                    <a:bodyPr/>
                    <a:lstStyle/>
                    <a:p>
                      <a:pPr algn="l">
                        <a:lnSpc>
                          <a:spcPts val="1960"/>
                        </a:lnSpc>
                        <a:defRPr/>
                      </a:pPr>
                      <a:r>
                        <a:rPr lang="en-US" sz="1400">
                          <a:solidFill>
                            <a:srgbClr val="000000"/>
                          </a:solidFill>
                          <a:latin typeface="Open Sans"/>
                          <a:ea typeface="Open Sans"/>
                          <a:cs typeface="Open Sans"/>
                          <a:sym typeface="Open Sans"/>
                        </a:rPr>
                        <a:t> Scholarly Review Online (2023/2024)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Fedesoriano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Random forest, XGBoost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RF: 92,90%, XGB: 91,56% Độ chính xác</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8" name="TextBox 8"/>
          <p:cNvSpPr txBox="1"/>
          <p:nvPr/>
        </p:nvSpPr>
        <p:spPr>
          <a:xfrm>
            <a:off x="2296286" y="895350"/>
            <a:ext cx="13647804" cy="2503155"/>
          </a:xfrm>
          <a:prstGeom prst="rect">
            <a:avLst/>
          </a:prstGeom>
        </p:spPr>
        <p:txBody>
          <a:bodyPr lIns="0" tIns="0" rIns="0" bIns="0" rtlCol="0" anchor="t">
            <a:spAutoFit/>
          </a:bodyPr>
          <a:lstStyle/>
          <a:p>
            <a:pPr algn="ctr">
              <a:lnSpc>
                <a:spcPts val="10080"/>
              </a:lnSpc>
            </a:pPr>
            <a:r>
              <a:rPr lang="en-US" sz="7200" b="1">
                <a:solidFill>
                  <a:srgbClr val="02CDFF"/>
                </a:solidFill>
                <a:latin typeface="Barlow Condensed Bold"/>
                <a:ea typeface="Barlow Condensed Bold"/>
                <a:cs typeface="Barlow Condensed Bold"/>
                <a:sym typeface="Barlow Condensed Bold"/>
              </a:rPr>
              <a:t>Một số Bài báo Nghiên cứu về Dự đoán Bệnh tim</a:t>
            </a:r>
          </a:p>
        </p:txBody>
      </p:sp>
      <p:sp>
        <p:nvSpPr>
          <p:cNvPr id="9" name="TextBox 9"/>
          <p:cNvSpPr txBox="1"/>
          <p:nvPr/>
        </p:nvSpPr>
        <p:spPr>
          <a:xfrm>
            <a:off x="988560" y="3600779"/>
            <a:ext cx="5262926" cy="688975"/>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Thuật toán Phân loại Chính</a:t>
            </a:r>
          </a:p>
        </p:txBody>
      </p:sp>
      <p:sp>
        <p:nvSpPr>
          <p:cNvPr id="10" name="TextBox 10"/>
          <p:cNvSpPr txBox="1"/>
          <p:nvPr/>
        </p:nvSpPr>
        <p:spPr>
          <a:xfrm>
            <a:off x="686070" y="4461209"/>
            <a:ext cx="7595629" cy="4990465"/>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Hồi quy Logistic: Thường được sử dụng như một mô hình cơ sở.</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Cây Quyết định: Được khám phá vì khả năng diễn giải của chúng.</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Random forest (Random forest): Thường đạt được độ chính xác cao và là một lựa chọn phổ biến.</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Support Vector Machine (SVM): Cũng cho thấy kết quả hứa hẹn trong nhiều nghiên cứu.</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K-Nearest Neighbors (KNN): Được khám phá như một kỹ thuật phân loại khác.</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Mạng nơ-ron nhân tạo (ANN) / Perceptron đa lớp (MLP): Ngày càng được sử dụng vì khả năng mô hình hóa các mối quan hệ phi tuyến tính phức tạp.</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XGBoost: Một thuật toán tăng cường độ dốc được biết đến với hiệu suất cao.</a:t>
            </a:r>
          </a:p>
        </p:txBody>
      </p:sp>
      <p:sp>
        <p:nvSpPr>
          <p:cNvPr id="11" name="TextBox 11"/>
          <p:cNvSpPr txBox="1"/>
          <p:nvPr/>
        </p:nvSpPr>
        <p:spPr>
          <a:xfrm>
            <a:off x="9144000" y="3783804"/>
            <a:ext cx="8410804" cy="688975"/>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Các Bài báo Nghiên cứu về Dự đoán Bệnh tim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6025" y="8138313"/>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TextBox 6"/>
          <p:cNvSpPr txBox="1"/>
          <p:nvPr/>
        </p:nvSpPr>
        <p:spPr>
          <a:xfrm>
            <a:off x="2296286" y="895350"/>
            <a:ext cx="13647804" cy="1156086"/>
          </a:xfrm>
          <a:prstGeom prst="rect">
            <a:avLst/>
          </a:prstGeom>
        </p:spPr>
        <p:txBody>
          <a:bodyPr lIns="0" tIns="0" rIns="0" bIns="0" rtlCol="0" anchor="t">
            <a:spAutoFit/>
          </a:bodyPr>
          <a:lstStyle/>
          <a:p>
            <a:pPr algn="ctr">
              <a:lnSpc>
                <a:spcPts val="10080"/>
              </a:lnSpc>
            </a:pPr>
            <a:r>
              <a:rPr lang="en-US" sz="7200" b="1" dirty="0" err="1">
                <a:solidFill>
                  <a:srgbClr val="02CDFF"/>
                </a:solidFill>
                <a:latin typeface="Barlow Condensed Bold"/>
                <a:ea typeface="Barlow Condensed Bold"/>
                <a:cs typeface="Barlow Condensed Bold"/>
                <a:sym typeface="Barlow Condensed Bold"/>
              </a:rPr>
              <a:t>Kết</a:t>
            </a:r>
            <a:r>
              <a:rPr lang="en-US" sz="7200" b="1" dirty="0">
                <a:solidFill>
                  <a:srgbClr val="02CDFF"/>
                </a:solidFill>
                <a:latin typeface="Barlow Condensed Bold"/>
                <a:ea typeface="Barlow Condensed Bold"/>
                <a:cs typeface="Barlow Condensed Bold"/>
                <a:sym typeface="Barlow Condensed Bold"/>
              </a:rPr>
              <a:t> Luận</a:t>
            </a:r>
          </a:p>
        </p:txBody>
      </p:sp>
      <p:sp>
        <p:nvSpPr>
          <p:cNvPr id="7" name="TextBox 7"/>
          <p:cNvSpPr txBox="1"/>
          <p:nvPr/>
        </p:nvSpPr>
        <p:spPr>
          <a:xfrm>
            <a:off x="2051047" y="2563908"/>
            <a:ext cx="14185905" cy="6364627"/>
          </a:xfrm>
          <a:prstGeom prst="rect">
            <a:avLst/>
          </a:prstGeom>
        </p:spPr>
        <p:txBody>
          <a:bodyPr lIns="0" tIns="0" rIns="0" bIns="0" rtlCol="0" anchor="t">
            <a:spAutoFit/>
          </a:bodyPr>
          <a:lstStyle/>
          <a:p>
            <a:pPr algn="l">
              <a:lnSpc>
                <a:spcPts val="5599"/>
              </a:lnSpc>
            </a:pPr>
            <a:r>
              <a:rPr lang="en-US" sz="2400" dirty="0">
                <a:solidFill>
                  <a:srgbClr val="000000"/>
                </a:solidFill>
                <a:latin typeface="Canva Sans"/>
                <a:ea typeface="Canva Sans"/>
                <a:cs typeface="Canva Sans"/>
                <a:sym typeface="Canva Sans"/>
              </a:rPr>
              <a:t>Trong </a:t>
            </a:r>
            <a:r>
              <a:rPr lang="en-US" sz="2400" dirty="0" err="1">
                <a:solidFill>
                  <a:srgbClr val="000000"/>
                </a:solidFill>
                <a:latin typeface="Canva Sans"/>
                <a:ea typeface="Canva Sans"/>
                <a:cs typeface="Canva Sans"/>
                <a:sym typeface="Canva Sans"/>
              </a:rPr>
              <a:t>báo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cáo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này</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chúng</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tôi</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đã</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tiến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hành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phân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tích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ba</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bộ</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liên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quan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đến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dự</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đoán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bệnh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tim</a:t>
            </a:r>
            <a:r>
              <a:rPr lang="en-US" sz="2400" dirty="0">
                <a:solidFill>
                  <a:srgbClr val="000000"/>
                </a:solidFill>
                <a:latin typeface="Canva Sans"/>
                <a:ea typeface="Canva Sans"/>
                <a:cs typeface="Canva Sans"/>
                <a:sym typeface="Canva Sans"/>
              </a:rPr>
              <a:t>, bao </a:t>
            </a:r>
            <a:r>
              <a:rPr lang="en-US" sz="2400" dirty="0" err="1">
                <a:solidFill>
                  <a:srgbClr val="000000"/>
                </a:solidFill>
                <a:latin typeface="Canva Sans"/>
                <a:ea typeface="Canva Sans"/>
                <a:cs typeface="Canva Sans"/>
                <a:sym typeface="Canva Sans"/>
              </a:rPr>
              <a:t>gồm</a:t>
            </a:r>
            <a:r>
              <a:rPr lang="en-US" sz="2400" dirty="0">
                <a:solidFill>
                  <a:srgbClr val="000000"/>
                </a:solidFill>
                <a:latin typeface="Canva Sans"/>
                <a:ea typeface="Canva Sans"/>
                <a:cs typeface="Canva Sans"/>
                <a:sym typeface="Canva Sans"/>
              </a:rPr>
              <a:t> Heart Failure Prediction Dataset (</a:t>
            </a:r>
            <a:r>
              <a:rPr lang="en-US" sz="2400" dirty="0" err="1">
                <a:solidFill>
                  <a:srgbClr val="000000"/>
                </a:solidFill>
                <a:latin typeface="Canva Sans"/>
                <a:ea typeface="Canva Sans"/>
                <a:cs typeface="Canva Sans"/>
                <a:sym typeface="Canva Sans"/>
              </a:rPr>
              <a:t>Fedesoriano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Bộ</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Bệnh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tim</a:t>
            </a:r>
            <a:r>
              <a:rPr lang="en-US" sz="2400" dirty="0">
                <a:solidFill>
                  <a:srgbClr val="000000"/>
                </a:solidFill>
                <a:latin typeface="Canva Sans"/>
                <a:ea typeface="Canva Sans"/>
                <a:cs typeface="Canva Sans"/>
                <a:sym typeface="Canva Sans"/>
              </a:rPr>
              <a:t> (David Lapp) </a:t>
            </a:r>
            <a:r>
              <a:rPr lang="en-US" sz="2400" dirty="0" err="1">
                <a:solidFill>
                  <a:srgbClr val="000000"/>
                </a:solidFill>
                <a:latin typeface="Canva Sans"/>
                <a:ea typeface="Canva Sans"/>
                <a:cs typeface="Canva Sans"/>
                <a:sym typeface="Canva Sans"/>
              </a:rPr>
              <a:t>và</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Dự</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đoán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Bệnh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tim</a:t>
            </a:r>
            <a:r>
              <a:rPr lang="en-US" sz="2400" dirty="0">
                <a:solidFill>
                  <a:srgbClr val="000000"/>
                </a:solidFill>
                <a:latin typeface="Canva Sans"/>
                <a:ea typeface="Canva Sans"/>
                <a:cs typeface="Canva Sans"/>
                <a:sym typeface="Canva Sans"/>
              </a:rPr>
              <a:t> (Rashad Mammadov). </a:t>
            </a:r>
            <a:r>
              <a:rPr lang="en-US" sz="2400" dirty="0" err="1">
                <a:solidFill>
                  <a:srgbClr val="000000"/>
                </a:solidFill>
                <a:latin typeface="Canva Sans"/>
                <a:ea typeface="Canva Sans"/>
                <a:cs typeface="Canva Sans"/>
                <a:sym typeface="Canva Sans"/>
              </a:rPr>
              <a:t>Việc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khám</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phá</a:t>
            </a:r>
            <a:r>
              <a:rPr lang="en-US" sz="2400" dirty="0">
                <a:solidFill>
                  <a:srgbClr val="000000"/>
                </a:solidFill>
                <a:latin typeface="Canva Sans"/>
                <a:ea typeface="Canva Sans"/>
                <a:cs typeface="Canva Sans"/>
                <a:sym typeface="Canva Sans"/>
              </a:rPr>
              <a:t> chi </a:t>
            </a:r>
            <a:r>
              <a:rPr lang="en-US" sz="2400" dirty="0" err="1">
                <a:solidFill>
                  <a:srgbClr val="000000"/>
                </a:solidFill>
                <a:latin typeface="Canva Sans"/>
                <a:ea typeface="Canva Sans"/>
                <a:cs typeface="Canva Sans"/>
                <a:sym typeface="Canva Sans"/>
              </a:rPr>
              <a:t>tiết</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về</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nguồn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gốc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bối</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cảnh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và</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các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biến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của</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từng</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bộ</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giúp</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hiểu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rõ</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đặc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điểm</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của</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đầu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vào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từ</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đó</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làm</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cơ</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sở</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cho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các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bước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xử</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lý</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và</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phân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tích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sau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này</a:t>
            </a:r>
            <a:r>
              <a:rPr lang="en-US" sz="2400" dirty="0">
                <a:solidFill>
                  <a:srgbClr val="000000"/>
                </a:solidFill>
                <a:latin typeface="Canva Sans"/>
                <a:ea typeface="Canva Sans"/>
                <a:cs typeface="Canva Sans"/>
                <a:sym typeface="Canva Sans"/>
              </a:rPr>
              <a:t>.</a:t>
            </a:r>
          </a:p>
          <a:p>
            <a:pPr algn="l">
              <a:lnSpc>
                <a:spcPts val="5599"/>
              </a:lnSpc>
            </a:pPr>
            <a:endParaRPr lang="en-US" sz="2400" dirty="0">
              <a:solidFill>
                <a:srgbClr val="000000"/>
              </a:solidFill>
              <a:latin typeface="Canva Sans"/>
              <a:ea typeface="Canva Sans"/>
              <a:cs typeface="Canva Sans"/>
              <a:sym typeface="Canva Sans"/>
            </a:endParaRPr>
          </a:p>
          <a:p>
            <a:pPr algn="l">
              <a:lnSpc>
                <a:spcPts val="5599"/>
              </a:lnSpc>
            </a:pPr>
            <a:r>
              <a:rPr lang="vi-VN" sz="2400" dirty="0">
                <a:solidFill>
                  <a:srgbClr val="000000"/>
                </a:solidFill>
                <a:latin typeface="Canva Sans"/>
                <a:ea typeface="Canva Sans"/>
                <a:cs typeface="Canva Sans"/>
                <a:sym typeface="Canva Sans"/>
              </a:rPr>
              <a:t>Tóm lại, nghiên cứu này góp phần làm rõ cách dữ liệu y tế có thể được phân tích và sử dụng để hỗ trợ dự đoán bệnh tim. Kết quả thu được có thể là nền tảng cho các nghiên cứu sâu hơn nhằm phát triển các mô hình chính xác và tối ưu hơn trong lĩnh vực chăm sóc sức khỏe. </a:t>
            </a:r>
            <a:endParaRPr lang="en-US" sz="2400" dirty="0">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10</a:t>
            </a:r>
          </a:p>
        </p:txBody>
      </p:sp>
      <p:sp>
        <p:nvSpPr>
          <p:cNvPr id="6" name="TextBox 6"/>
          <p:cNvSpPr txBox="1"/>
          <p:nvPr/>
        </p:nvSpPr>
        <p:spPr>
          <a:xfrm>
            <a:off x="1747486" y="2556547"/>
            <a:ext cx="14793028" cy="5365748"/>
          </a:xfrm>
          <a:prstGeom prst="rect">
            <a:avLst/>
          </a:prstGeom>
        </p:spPr>
        <p:txBody>
          <a:bodyPr lIns="0" tIns="0" rIns="0" bIns="0" rtlCol="0" anchor="t">
            <a:spAutoFit/>
          </a:bodyPr>
          <a:lstStyle/>
          <a:p>
            <a:pPr algn="ctr">
              <a:lnSpc>
                <a:spcPts val="20896"/>
              </a:lnSpc>
            </a:pPr>
            <a:r>
              <a:rPr lang="en-US" sz="18997" b="1">
                <a:solidFill>
                  <a:srgbClr val="02CDFF"/>
                </a:solidFill>
                <a:latin typeface="Barlow Condensed Bold"/>
                <a:ea typeface="Barlow Condensed Bold"/>
                <a:cs typeface="Barlow Condensed Bold"/>
                <a:sym typeface="Barlow Condensed Bold"/>
              </a:rPr>
              <a:t>Thank You For Watching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Lí do chọn đề tài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02</a:t>
            </a:r>
          </a:p>
        </p:txBody>
      </p:sp>
      <p:sp>
        <p:nvSpPr>
          <p:cNvPr id="6" name="TextBox 6"/>
          <p:cNvSpPr txBox="1"/>
          <p:nvPr/>
        </p:nvSpPr>
        <p:spPr>
          <a:xfrm>
            <a:off x="1464853" y="2083475"/>
            <a:ext cx="4125510" cy="876318"/>
          </a:xfrm>
          <a:prstGeom prst="rect">
            <a:avLst/>
          </a:prstGeom>
        </p:spPr>
        <p:txBody>
          <a:bodyPr lIns="0" tIns="0" rIns="0" bIns="0" rtlCol="0" anchor="t">
            <a:spAutoFit/>
          </a:bodyPr>
          <a:lstStyle/>
          <a:p>
            <a:pPr algn="l">
              <a:lnSpc>
                <a:spcPts val="6600"/>
              </a:lnSpc>
            </a:pPr>
            <a:r>
              <a:rPr lang="en-US" sz="6000" b="1">
                <a:solidFill>
                  <a:srgbClr val="0692D4"/>
                </a:solidFill>
                <a:latin typeface="Barlow Condensed Bold"/>
                <a:ea typeface="Barlow Condensed Bold"/>
                <a:cs typeface="Barlow Condensed Bold"/>
                <a:sym typeface="Barlow Condensed Bold"/>
              </a:rPr>
              <a:t>Thực trạng :</a:t>
            </a:r>
          </a:p>
        </p:txBody>
      </p:sp>
      <p:sp>
        <p:nvSpPr>
          <p:cNvPr id="7" name="TextBox 7"/>
          <p:cNvSpPr txBox="1"/>
          <p:nvPr/>
        </p:nvSpPr>
        <p:spPr>
          <a:xfrm>
            <a:off x="1028700" y="3367857"/>
            <a:ext cx="12213245" cy="2232097"/>
          </a:xfrm>
          <a:prstGeom prst="rect">
            <a:avLst/>
          </a:prstGeom>
        </p:spPr>
        <p:txBody>
          <a:bodyPr lIns="0" tIns="0" rIns="0" bIns="0" rtlCol="0" anchor="t">
            <a:spAutoFit/>
          </a:bodyPr>
          <a:lstStyle/>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Nguyên nhân tử vong cao (~17,9 triệu ca/năm).</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80% ca tử vong do nhồi máu cơ tim &amp; đột quỵ dần trẻ hoá.</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Cần các biện pháp phòng ngừa, phát hiện sớm.</a:t>
            </a:r>
          </a:p>
          <a:p>
            <a:pPr algn="just">
              <a:lnSpc>
                <a:spcPts val="4399"/>
              </a:lnSpc>
            </a:pPr>
            <a:endParaRPr lang="en-US" sz="3999" b="1">
              <a:solidFill>
                <a:srgbClr val="1F2020"/>
              </a:solidFill>
              <a:latin typeface="Barlow Condensed Bold"/>
              <a:ea typeface="Barlow Condensed Bold"/>
              <a:cs typeface="Barlow Condensed Bold"/>
              <a:sym typeface="Barlow Condensed Bold"/>
            </a:endParaRPr>
          </a:p>
        </p:txBody>
      </p:sp>
      <p:sp>
        <p:nvSpPr>
          <p:cNvPr id="8" name="TextBox 8"/>
          <p:cNvSpPr txBox="1"/>
          <p:nvPr/>
        </p:nvSpPr>
        <p:spPr>
          <a:xfrm>
            <a:off x="1464853" y="6009529"/>
            <a:ext cx="15847854" cy="2232097"/>
          </a:xfrm>
          <a:prstGeom prst="rect">
            <a:avLst/>
          </a:prstGeom>
        </p:spPr>
        <p:txBody>
          <a:bodyPr lIns="0" tIns="0" rIns="0" bIns="0" rtlCol="0" anchor="t">
            <a:spAutoFit/>
          </a:bodyPr>
          <a:lstStyle/>
          <a:p>
            <a:pPr algn="just">
              <a:lnSpc>
                <a:spcPts val="4399"/>
              </a:lnSpc>
            </a:pPr>
            <a:r>
              <a:rPr lang="en-US" sz="3999" b="1">
                <a:solidFill>
                  <a:srgbClr val="1F2020"/>
                </a:solidFill>
                <a:latin typeface="Barlow Condensed Bold"/>
                <a:ea typeface="Barlow Condensed Bold"/>
                <a:cs typeface="Barlow Condensed Bold"/>
                <a:sym typeface="Barlow Condensed Bold"/>
              </a:rPr>
              <a:t>=&gt; Tiềm năng của Học máy trong chẩn đoán bệnh tim:</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Phân tích dữ liệu bệnh nhân để phát hiện nguy cơ sớm.</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Dự đoán bệnh dựa trên các yếu tố như huyết áp, tiểu đường, mỡ máu.</a:t>
            </a:r>
          </a:p>
          <a:p>
            <a:pPr algn="just">
              <a:lnSpc>
                <a:spcPts val="4399"/>
              </a:lnSpc>
            </a:pPr>
            <a:endParaRPr lang="en-US" sz="3999" b="1">
              <a:solidFill>
                <a:srgbClr val="1F2020"/>
              </a:solidFill>
              <a:latin typeface="Barlow Condensed Bold"/>
              <a:ea typeface="Barlow Condensed Bold"/>
              <a:cs typeface="Barlow Condensed Bold"/>
              <a:sym typeface="Barlow Condensed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Giới thiệu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6" name="Freeform 6"/>
          <p:cNvSpPr/>
          <p:nvPr/>
        </p:nvSpPr>
        <p:spPr>
          <a:xfrm>
            <a:off x="10144865" y="2988931"/>
            <a:ext cx="4782157" cy="2433698"/>
          </a:xfrm>
          <a:custGeom>
            <a:avLst/>
            <a:gdLst/>
            <a:ahLst/>
            <a:cxnLst/>
            <a:rect l="l" t="t" r="r" b="b"/>
            <a:pathLst>
              <a:path w="4782157" h="2433698">
                <a:moveTo>
                  <a:pt x="0" y="0"/>
                </a:moveTo>
                <a:lnTo>
                  <a:pt x="4782157" y="0"/>
                </a:lnTo>
                <a:lnTo>
                  <a:pt x="4782157" y="2433698"/>
                </a:lnTo>
                <a:lnTo>
                  <a:pt x="0" y="2433698"/>
                </a:lnTo>
                <a:lnTo>
                  <a:pt x="0" y="0"/>
                </a:lnTo>
                <a:close/>
              </a:path>
            </a:pathLst>
          </a:custGeom>
          <a:blipFill>
            <a:blip r:embed="rId2">
              <a:alphaModFix amt="40000"/>
            </a:blip>
            <a:stretch>
              <a:fillRect l="-254553" t="-33241"/>
            </a:stretch>
          </a:blipFill>
        </p:spPr>
      </p:sp>
      <p:sp>
        <p:nvSpPr>
          <p:cNvPr id="7" name="TextBox 7"/>
          <p:cNvSpPr txBox="1"/>
          <p:nvPr/>
        </p:nvSpPr>
        <p:spPr>
          <a:xfrm>
            <a:off x="1028700" y="782306"/>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692D4"/>
                </a:solidFill>
                <a:latin typeface="Barlow Condensed Bold"/>
                <a:ea typeface="Barlow Condensed Bold"/>
                <a:cs typeface="Barlow Condensed Bold"/>
                <a:sym typeface="Barlow Condensed Bold"/>
              </a:rPr>
              <a:t>Dataset 01:</a:t>
            </a:r>
          </a:p>
        </p:txBody>
      </p:sp>
      <p:sp>
        <p:nvSpPr>
          <p:cNvPr id="8" name="TextBox 8"/>
          <p:cNvSpPr txBox="1"/>
          <p:nvPr/>
        </p:nvSpPr>
        <p:spPr>
          <a:xfrm>
            <a:off x="1028700"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Thông tin cơ bản</a:t>
            </a:r>
          </a:p>
        </p:txBody>
      </p:sp>
      <p:sp>
        <p:nvSpPr>
          <p:cNvPr id="9" name="TextBox 9"/>
          <p:cNvSpPr txBox="1"/>
          <p:nvPr/>
        </p:nvSpPr>
        <p:spPr>
          <a:xfrm>
            <a:off x="845319" y="3628142"/>
            <a:ext cx="5830030" cy="16567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Nguồn: Kaggle (Fedesoriano)</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Ngày tạo: Tháng 9/2021</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Nguồn gốc: Tổng hợp từ 5 bộ dữ liệu bệnh tim khác nhau (Cleveland, Hungary, Switzerland, Long Beach VA, Stalog)</a:t>
            </a:r>
          </a:p>
        </p:txBody>
      </p:sp>
      <p:sp>
        <p:nvSpPr>
          <p:cNvPr id="10" name="TextBox 10"/>
          <p:cNvSpPr txBox="1"/>
          <p:nvPr/>
        </p:nvSpPr>
        <p:spPr>
          <a:xfrm>
            <a:off x="1028700"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Nội dung dữ liệu</a:t>
            </a:r>
          </a:p>
        </p:txBody>
      </p:sp>
      <p:sp>
        <p:nvSpPr>
          <p:cNvPr id="11" name="TextBox 11"/>
          <p:cNvSpPr txBox="1"/>
          <p:nvPr/>
        </p:nvSpPr>
        <p:spPr>
          <a:xfrm>
            <a:off x="845319" y="7157224"/>
            <a:ext cx="5646649" cy="16567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quan sát: 918 (sau khi loại bỏ bản sao)</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biến: 11 đặc trưng + 1 biến mục tiêu</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Biến mục tiêu: HeartDisease (1: Bệnh, 0: Bình thường)</a:t>
            </a:r>
          </a:p>
        </p:txBody>
      </p:sp>
      <p:sp>
        <p:nvSpPr>
          <p:cNvPr id="12" name="TextBox 12"/>
          <p:cNvSpPr txBox="1"/>
          <p:nvPr/>
        </p:nvSpPr>
        <p:spPr>
          <a:xfrm>
            <a:off x="10328246" y="5584554"/>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Đặc điểm nổi bật</a:t>
            </a:r>
          </a:p>
        </p:txBody>
      </p:sp>
      <p:sp>
        <p:nvSpPr>
          <p:cNvPr id="13" name="TextBox 13"/>
          <p:cNvSpPr txBox="1"/>
          <p:nvPr/>
        </p:nvSpPr>
        <p:spPr>
          <a:xfrm>
            <a:off x="10144865" y="6296090"/>
            <a:ext cx="5830030" cy="65659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Kết hợp từ nhiều bộ dữ liệu khác nhau</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Tập trung vào các chỉ số lâm sàng</a:t>
            </a:r>
          </a:p>
        </p:txBody>
      </p:sp>
      <p:sp>
        <p:nvSpPr>
          <p:cNvPr id="14" name="TextBox 14"/>
          <p:cNvSpPr txBox="1"/>
          <p:nvPr/>
        </p:nvSpPr>
        <p:spPr>
          <a:xfrm>
            <a:off x="10328246" y="711304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Biến quan trọng</a:t>
            </a:r>
          </a:p>
        </p:txBody>
      </p:sp>
      <p:sp>
        <p:nvSpPr>
          <p:cNvPr id="15" name="TextBox 15"/>
          <p:cNvSpPr txBox="1"/>
          <p:nvPr/>
        </p:nvSpPr>
        <p:spPr>
          <a:xfrm>
            <a:off x="10144865" y="7823974"/>
            <a:ext cx="5830030" cy="98996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Tuổi, Giới tính, Huyết áp, Cholesterol, Đường huyết, ECG, Nhịp tim tối đa, Đau thắt ngực do gắng sức, ST chênh</a:t>
            </a:r>
          </a:p>
        </p:txBody>
      </p:sp>
      <p:sp>
        <p:nvSpPr>
          <p:cNvPr id="16" name="TextBox 16"/>
          <p:cNvSpPr txBox="1"/>
          <p:nvPr/>
        </p:nvSpPr>
        <p:spPr>
          <a:xfrm>
            <a:off x="1028700" y="1662445"/>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2CDFF"/>
                </a:solidFill>
                <a:latin typeface="Barlow Condensed Bold"/>
                <a:ea typeface="Barlow Condensed Bold"/>
                <a:cs typeface="Barlow Condensed Bold"/>
                <a:sym typeface="Barlow Condensed Bold"/>
              </a:rPr>
              <a:t>Heart Failure Prediction Dataset (Fedesoriano)</a:t>
            </a:r>
          </a:p>
        </p:txBody>
      </p:sp>
      <p:sp>
        <p:nvSpPr>
          <p:cNvPr id="17" name="AutoShape 17"/>
          <p:cNvSpPr/>
          <p:nvPr/>
        </p:nvSpPr>
        <p:spPr>
          <a:xfrm flipH="1">
            <a:off x="8724611" y="3275435"/>
            <a:ext cx="0" cy="5898781"/>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6" name="TextBox 6"/>
          <p:cNvSpPr txBox="1"/>
          <p:nvPr/>
        </p:nvSpPr>
        <p:spPr>
          <a:xfrm>
            <a:off x="1028700" y="643306"/>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692D4"/>
                </a:solidFill>
                <a:latin typeface="Barlow Condensed Bold"/>
                <a:ea typeface="Barlow Condensed Bold"/>
                <a:cs typeface="Barlow Condensed Bold"/>
                <a:sym typeface="Barlow Condensed Bold"/>
              </a:rPr>
              <a:t>Dataset 02:</a:t>
            </a:r>
          </a:p>
        </p:txBody>
      </p:sp>
      <p:sp>
        <p:nvSpPr>
          <p:cNvPr id="7" name="TextBox 7"/>
          <p:cNvSpPr txBox="1"/>
          <p:nvPr/>
        </p:nvSpPr>
        <p:spPr>
          <a:xfrm>
            <a:off x="1595700"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Thông tin cơ bản</a:t>
            </a:r>
          </a:p>
        </p:txBody>
      </p:sp>
      <p:sp>
        <p:nvSpPr>
          <p:cNvPr id="8" name="TextBox 8"/>
          <p:cNvSpPr txBox="1"/>
          <p:nvPr/>
        </p:nvSpPr>
        <p:spPr>
          <a:xfrm>
            <a:off x="1412319" y="3628142"/>
            <a:ext cx="5830030" cy="2323465"/>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Kaggle (David Lapp)</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Ngày tạo: Từ năm 1988, cập nhật trên Kaggle năm 2019</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gốc: Dữ liệu từ 4 địa điểm khác nhau (Cleveland, Hungary, Switzerland, Long Beach VA)</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9" name="TextBox 9"/>
          <p:cNvSpPr txBox="1"/>
          <p:nvPr/>
        </p:nvSpPr>
        <p:spPr>
          <a:xfrm>
            <a:off x="1595700"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Nội dung dữ liệu</a:t>
            </a:r>
          </a:p>
        </p:txBody>
      </p:sp>
      <p:sp>
        <p:nvSpPr>
          <p:cNvPr id="10" name="TextBox 10"/>
          <p:cNvSpPr txBox="1"/>
          <p:nvPr/>
        </p:nvSpPr>
        <p:spPr>
          <a:xfrm>
            <a:off x="1412319" y="7157224"/>
            <a:ext cx="5830030" cy="16567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quan sát: Không rõ, nhưng thường dùng tập con 303 quan sát từ Cleveland</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biến: 13 đặc trưng + 1 biến mục tiêu</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Biến mục tiêu: target (1: Bệnh, 0: Bình thường)</a:t>
            </a:r>
          </a:p>
          <a:p>
            <a:pPr algn="just">
              <a:lnSpc>
                <a:spcPts val="2659"/>
              </a:lnSpc>
            </a:pPr>
            <a:endParaRPr lang="en-US" sz="1899">
              <a:solidFill>
                <a:srgbClr val="000000"/>
              </a:solidFill>
              <a:latin typeface="Canva Sans"/>
              <a:ea typeface="Canva Sans"/>
              <a:cs typeface="Canva Sans"/>
              <a:sym typeface="Canva Sans"/>
            </a:endParaRPr>
          </a:p>
        </p:txBody>
      </p:sp>
      <p:sp>
        <p:nvSpPr>
          <p:cNvPr id="11" name="TextBox 11"/>
          <p:cNvSpPr txBox="1"/>
          <p:nvPr/>
        </p:nvSpPr>
        <p:spPr>
          <a:xfrm>
            <a:off x="10515115"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Đặc điểm nổi bật</a:t>
            </a:r>
          </a:p>
        </p:txBody>
      </p:sp>
      <p:sp>
        <p:nvSpPr>
          <p:cNvPr id="12" name="TextBox 12"/>
          <p:cNvSpPr txBox="1"/>
          <p:nvPr/>
        </p:nvSpPr>
        <p:spPr>
          <a:xfrm>
            <a:off x="10331734" y="3628142"/>
            <a:ext cx="5830030" cy="1656715"/>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Có từ lâu đời, được sử dụng trong nhiều nghiên cứu</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Phổ biến với 14 đặc trưng được chọn lọc kỹ lưỡng</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13" name="TextBox 13"/>
          <p:cNvSpPr txBox="1"/>
          <p:nvPr/>
        </p:nvSpPr>
        <p:spPr>
          <a:xfrm>
            <a:off x="10515115" y="5275358"/>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Biến quan trọng</a:t>
            </a:r>
          </a:p>
        </p:txBody>
      </p:sp>
      <p:sp>
        <p:nvSpPr>
          <p:cNvPr id="14" name="TextBox 14"/>
          <p:cNvSpPr txBox="1"/>
          <p:nvPr/>
        </p:nvSpPr>
        <p:spPr>
          <a:xfrm>
            <a:off x="10331734" y="5989769"/>
            <a:ext cx="5830030" cy="98996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Tuổi, Giới tính, Huyết áp, Cholesterol, Đường huyết, ECG, Nhịp tim tối đa, ST chênh, Số mạch máu tô màu, Tình trạng thalassemia</a:t>
            </a:r>
          </a:p>
        </p:txBody>
      </p:sp>
      <p:sp>
        <p:nvSpPr>
          <p:cNvPr id="15" name="TextBox 15"/>
          <p:cNvSpPr txBox="1"/>
          <p:nvPr/>
        </p:nvSpPr>
        <p:spPr>
          <a:xfrm>
            <a:off x="1028700" y="1523025"/>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2CDFF"/>
                </a:solidFill>
                <a:latin typeface="Barlow Condensed Bold"/>
                <a:ea typeface="Barlow Condensed Bold"/>
                <a:cs typeface="Barlow Condensed Bold"/>
                <a:sym typeface="Barlow Condensed Bold"/>
              </a:rPr>
              <a:t>Heart Disease Dataset (David Lapp)</a:t>
            </a:r>
          </a:p>
        </p:txBody>
      </p:sp>
      <p:sp>
        <p:nvSpPr>
          <p:cNvPr id="16" name="AutoShape 16"/>
          <p:cNvSpPr/>
          <p:nvPr/>
        </p:nvSpPr>
        <p:spPr>
          <a:xfrm flipH="1">
            <a:off x="8724611" y="3093464"/>
            <a:ext cx="0" cy="6080752"/>
          </a:xfrm>
          <a:prstGeom prst="line">
            <a:avLst/>
          </a:prstGeom>
          <a:ln w="38100" cap="flat">
            <a:solidFill>
              <a:srgbClr val="000000"/>
            </a:solidFill>
            <a:prstDash val="solid"/>
            <a:headEnd type="none" w="sm" len="sm"/>
            <a:tailEnd type="none" w="sm" len="sm"/>
          </a:ln>
        </p:spPr>
      </p:sp>
      <p:sp>
        <p:nvSpPr>
          <p:cNvPr id="17" name="Freeform 17"/>
          <p:cNvSpPr/>
          <p:nvPr/>
        </p:nvSpPr>
        <p:spPr>
          <a:xfrm>
            <a:off x="10968534" y="7195324"/>
            <a:ext cx="4556431" cy="2376478"/>
          </a:xfrm>
          <a:custGeom>
            <a:avLst/>
            <a:gdLst/>
            <a:ahLst/>
            <a:cxnLst/>
            <a:rect l="l" t="t" r="r" b="b"/>
            <a:pathLst>
              <a:path w="4556431" h="2376478">
                <a:moveTo>
                  <a:pt x="0" y="0"/>
                </a:moveTo>
                <a:lnTo>
                  <a:pt x="4556431" y="0"/>
                </a:lnTo>
                <a:lnTo>
                  <a:pt x="4556431" y="2376479"/>
                </a:lnTo>
                <a:lnTo>
                  <a:pt x="0" y="2376479"/>
                </a:lnTo>
                <a:lnTo>
                  <a:pt x="0" y="0"/>
                </a:lnTo>
                <a:close/>
              </a:path>
            </a:pathLst>
          </a:custGeom>
          <a:blipFill>
            <a:blip r:embed="rId2">
              <a:alphaModFix amt="42000"/>
            </a:blip>
            <a:stretch>
              <a:fillRect l="-273660" t="-39702"/>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6" name="TextBox 6"/>
          <p:cNvSpPr txBox="1"/>
          <p:nvPr/>
        </p:nvSpPr>
        <p:spPr>
          <a:xfrm>
            <a:off x="1028700" y="650291"/>
            <a:ext cx="16230600" cy="1104265"/>
          </a:xfrm>
          <a:prstGeom prst="rect">
            <a:avLst/>
          </a:prstGeom>
        </p:spPr>
        <p:txBody>
          <a:bodyPr lIns="0" tIns="0" rIns="0" bIns="0" rtlCol="0" anchor="t">
            <a:spAutoFit/>
          </a:bodyPr>
          <a:lstStyle/>
          <a:p>
            <a:pPr algn="l">
              <a:lnSpc>
                <a:spcPts val="8960"/>
              </a:lnSpc>
              <a:spcBef>
                <a:spcPct val="0"/>
              </a:spcBef>
            </a:pPr>
            <a:r>
              <a:rPr lang="en-US" sz="6400" b="1">
                <a:solidFill>
                  <a:srgbClr val="0692D4"/>
                </a:solidFill>
                <a:latin typeface="Barlow Condensed Bold"/>
                <a:ea typeface="Barlow Condensed Bold"/>
                <a:cs typeface="Barlow Condensed Bold"/>
                <a:sym typeface="Barlow Condensed Bold"/>
              </a:rPr>
              <a:t>Dataset 03:</a:t>
            </a:r>
          </a:p>
        </p:txBody>
      </p:sp>
      <p:sp>
        <p:nvSpPr>
          <p:cNvPr id="7" name="TextBox 7"/>
          <p:cNvSpPr txBox="1"/>
          <p:nvPr/>
        </p:nvSpPr>
        <p:spPr>
          <a:xfrm>
            <a:off x="1028700"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Thông tin cơ bản</a:t>
            </a:r>
          </a:p>
        </p:txBody>
      </p:sp>
      <p:sp>
        <p:nvSpPr>
          <p:cNvPr id="8" name="TextBox 8"/>
          <p:cNvSpPr txBox="1"/>
          <p:nvPr/>
        </p:nvSpPr>
        <p:spPr>
          <a:xfrm>
            <a:off x="845319" y="3628142"/>
            <a:ext cx="5830030" cy="1656715"/>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Kaggle (Rashad Mammadov)</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Ngày tạo: Tháng 6/2024</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gốc: Dữ liệu tổng hợp về các yếu tố nguy cơ bệnh tim từ nhiều nguồn</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9" name="TextBox 9"/>
          <p:cNvSpPr txBox="1"/>
          <p:nvPr/>
        </p:nvSpPr>
        <p:spPr>
          <a:xfrm>
            <a:off x="1028700"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Nội dung dữ liệu</a:t>
            </a:r>
          </a:p>
        </p:txBody>
      </p:sp>
      <p:sp>
        <p:nvSpPr>
          <p:cNvPr id="10" name="TextBox 10"/>
          <p:cNvSpPr txBox="1"/>
          <p:nvPr/>
        </p:nvSpPr>
        <p:spPr>
          <a:xfrm>
            <a:off x="845319" y="7157224"/>
            <a:ext cx="5830030" cy="199009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quan sát: Không rõ, nhưng có nhiều đặc trưng về lối sống</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biến: 15 đặc trưng + 1 biến mục tiêu</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Biến mục tiêu: Heart Disease (1: Bệnh, 0: Bình thường)</a:t>
            </a:r>
          </a:p>
          <a:p>
            <a:pPr algn="just">
              <a:lnSpc>
                <a:spcPts val="2659"/>
              </a:lnSpc>
            </a:pPr>
            <a:endParaRPr lang="en-US" sz="1899">
              <a:solidFill>
                <a:srgbClr val="000000"/>
              </a:solidFill>
              <a:latin typeface="Canva Sans"/>
              <a:ea typeface="Canva Sans"/>
              <a:cs typeface="Canva Sans"/>
              <a:sym typeface="Canva Sans"/>
            </a:endParaRPr>
          </a:p>
        </p:txBody>
      </p:sp>
      <p:sp>
        <p:nvSpPr>
          <p:cNvPr id="11" name="TextBox 11"/>
          <p:cNvSpPr txBox="1"/>
          <p:nvPr/>
        </p:nvSpPr>
        <p:spPr>
          <a:xfrm>
            <a:off x="10957254"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Đặc điểm nổi bật</a:t>
            </a:r>
          </a:p>
        </p:txBody>
      </p:sp>
      <p:sp>
        <p:nvSpPr>
          <p:cNvPr id="12" name="TextBox 12"/>
          <p:cNvSpPr txBox="1"/>
          <p:nvPr/>
        </p:nvSpPr>
        <p:spPr>
          <a:xfrm>
            <a:off x="10773873" y="3628142"/>
            <a:ext cx="5830030" cy="1323340"/>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Bao gồm các yếu tố về lối sống như hút thuốc, uống rượu, tập thể dục, stress</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Có phạm vi dữ liệu rộng hơn</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13" name="TextBox 13"/>
          <p:cNvSpPr txBox="1"/>
          <p:nvPr/>
        </p:nvSpPr>
        <p:spPr>
          <a:xfrm>
            <a:off x="10957254"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Biến quan trọng</a:t>
            </a:r>
          </a:p>
        </p:txBody>
      </p:sp>
      <p:sp>
        <p:nvSpPr>
          <p:cNvPr id="14" name="TextBox 14"/>
          <p:cNvSpPr txBox="1"/>
          <p:nvPr/>
        </p:nvSpPr>
        <p:spPr>
          <a:xfrm>
            <a:off x="10773873" y="7160709"/>
            <a:ext cx="5830030" cy="132334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Tuổi, Giới tính, Huyết áp, Cholesterol, Nhịp tim, Tình trạng hút thuốc, Uống rượu, Tập thể dục, Béo phì, Căng thẳng, Tiền sử gia đình mắc bệnh tim</a:t>
            </a:r>
          </a:p>
        </p:txBody>
      </p:sp>
      <p:sp>
        <p:nvSpPr>
          <p:cNvPr id="15" name="TextBox 15"/>
          <p:cNvSpPr txBox="1"/>
          <p:nvPr/>
        </p:nvSpPr>
        <p:spPr>
          <a:xfrm>
            <a:off x="1028700" y="1533750"/>
            <a:ext cx="16230600" cy="1104228"/>
          </a:xfrm>
          <a:prstGeom prst="rect">
            <a:avLst/>
          </a:prstGeom>
        </p:spPr>
        <p:txBody>
          <a:bodyPr lIns="0" tIns="0" rIns="0" bIns="0" rtlCol="0" anchor="t">
            <a:spAutoFit/>
          </a:bodyPr>
          <a:lstStyle/>
          <a:p>
            <a:pPr algn="l">
              <a:lnSpc>
                <a:spcPts val="8960"/>
              </a:lnSpc>
              <a:spcBef>
                <a:spcPct val="0"/>
              </a:spcBef>
            </a:pPr>
            <a:r>
              <a:rPr lang="en-US" sz="6400" b="1">
                <a:solidFill>
                  <a:srgbClr val="02CDFF"/>
                </a:solidFill>
                <a:latin typeface="Barlow Condensed Bold"/>
                <a:ea typeface="Barlow Condensed Bold"/>
                <a:cs typeface="Barlow Condensed Bold"/>
                <a:sym typeface="Barlow Condensed Bold"/>
              </a:rPr>
              <a:t>Heart Disease Prediction Dataset (Rashad Mammadov)</a:t>
            </a:r>
          </a:p>
        </p:txBody>
      </p:sp>
      <p:sp>
        <p:nvSpPr>
          <p:cNvPr id="16" name="AutoShape 16"/>
          <p:cNvSpPr/>
          <p:nvPr/>
        </p:nvSpPr>
        <p:spPr>
          <a:xfrm>
            <a:off x="8724611" y="2992806"/>
            <a:ext cx="0" cy="6181410"/>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2967</Words>
  <Application>Microsoft Office PowerPoint</Application>
  <PresentationFormat>Custom</PresentationFormat>
  <Paragraphs>355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Canva Sans Bold</vt:lpstr>
      <vt:lpstr>Arial</vt:lpstr>
      <vt:lpstr>Barlow Condensed Bold</vt:lpstr>
      <vt:lpstr>Open Sans Bold</vt:lpstr>
      <vt:lpstr>Calibri</vt:lpstr>
      <vt:lpstr>Open Sans</vt:lpstr>
      <vt:lpstr>Barlow Condensed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Artificial Intelligence Presentation</dc:title>
  <cp:lastModifiedBy>Anh Khoa Hồng</cp:lastModifiedBy>
  <cp:revision>2</cp:revision>
  <dcterms:created xsi:type="dcterms:W3CDTF">2006-08-16T00:00:00Z</dcterms:created>
  <dcterms:modified xsi:type="dcterms:W3CDTF">2025-03-26T16:38:04Z</dcterms:modified>
  <dc:identifier>DAGi1Jx4Nlg</dc:identifier>
</cp:coreProperties>
</file>